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53623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6"/>
            <a:ext cx="3886200" cy="157519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767262"/>
            <a:ext cx="2133600" cy="273844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67262"/>
            <a:ext cx="2895600" cy="273844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767262"/>
            <a:ext cx="2133600" cy="273844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87284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2"/>
            <a:ext cx="2133600" cy="273844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2"/>
            <a:ext cx="2895600" cy="273844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2"/>
            <a:ext cx="2133600" cy="273844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4731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NULL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十八章 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0518" y="2927716"/>
            <a:ext cx="3529433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0" latinLnBrk="1" hangingPunct="0"/>
            <a:r>
              <a:rPr lang="zh-CN" altLang="en-US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电能 电功</a:t>
            </a:r>
            <a:endParaRPr lang="zh-CN" altLang="en-US" sz="48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>
            <a:spLocks noChangeArrowheads="1"/>
          </p:cNvSpPr>
          <p:nvPr/>
        </p:nvSpPr>
        <p:spPr bwMode="auto">
          <a:xfrm>
            <a:off x="582930" y="398495"/>
            <a:ext cx="5134610" cy="58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电能的单位</a:t>
            </a:r>
          </a:p>
        </p:txBody>
      </p:sp>
      <p:sp>
        <p:nvSpPr>
          <p:cNvPr id="50179" name="文本框 50178"/>
          <p:cNvSpPr txBox="1"/>
          <p:nvPr/>
        </p:nvSpPr>
        <p:spPr>
          <a:xfrm>
            <a:off x="2291080" y="1284602"/>
            <a:ext cx="562229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sz="2000" dirty="0">
                <a:latin typeface="Arial" panose="020B0604020202020204" pitchFamily="34" charset="0"/>
                <a:ea typeface="楷体_GB2312" pitchFamily="49" charset="-122"/>
              </a:rPr>
              <a:t>度</a:t>
            </a:r>
          </a:p>
          <a:p>
            <a:r>
              <a:rPr lang="en-US" altLang="zh-CN" sz="2000" dirty="0"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zh-CN" altLang="en-US" sz="2000" dirty="0">
                <a:latin typeface="Arial" panose="020B0604020202020204" pitchFamily="34" charset="0"/>
                <a:ea typeface="楷体_GB2312" pitchFamily="49" charset="-122"/>
              </a:rPr>
              <a:t>千瓦时， 符号：</a:t>
            </a:r>
            <a:r>
              <a:rPr lang="en-US" altLang="zh-CN" sz="2000" dirty="0">
                <a:latin typeface="Arial" panose="020B0604020202020204" pitchFamily="34" charset="0"/>
                <a:ea typeface="楷体_GB2312" pitchFamily="49" charset="-122"/>
              </a:rPr>
              <a:t>kW•h</a:t>
            </a:r>
          </a:p>
          <a:p>
            <a:r>
              <a:rPr lang="en-US" altLang="zh-CN" sz="2000" dirty="0"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zh-CN" altLang="en-US" sz="2000" dirty="0">
                <a:latin typeface="Arial" panose="020B0604020202020204" pitchFamily="34" charset="0"/>
                <a:ea typeface="楷体_GB2312" pitchFamily="49" charset="-122"/>
              </a:rPr>
              <a:t>焦耳，符号：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J</a:t>
            </a:r>
          </a:p>
        </p:txBody>
      </p:sp>
      <p:sp>
        <p:nvSpPr>
          <p:cNvPr id="50180" name="文本框 50179"/>
          <p:cNvSpPr txBox="1"/>
          <p:nvPr/>
        </p:nvSpPr>
        <p:spPr>
          <a:xfrm>
            <a:off x="2391411" y="3063183"/>
            <a:ext cx="2756535" cy="3692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</a:rPr>
              <a:t>度</a:t>
            </a:r>
            <a:r>
              <a:rPr lang="en-US" altLang="zh-CN" sz="1800" b="1" dirty="0">
                <a:latin typeface="Arial" panose="020B0604020202020204" pitchFamily="34" charset="0"/>
                <a:ea typeface="楷体_GB2312" pitchFamily="49" charset="-122"/>
              </a:rPr>
              <a:t>=1kW•h=3</a:t>
            </a:r>
            <a:r>
              <a:rPr lang="en-US" altLang="zh-CN" sz="1800" b="1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en-US" altLang="zh-CN" sz="1800" b="1" dirty="0">
                <a:latin typeface="Arial" panose="020B0604020202020204" pitchFamily="34" charset="0"/>
                <a:ea typeface="楷体_GB2312" pitchFamily="49" charset="-122"/>
              </a:rPr>
              <a:t>6</a:t>
            </a:r>
            <a:r>
              <a:rPr lang="en-US" altLang="zh-CN" sz="1800" b="1" dirty="0"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r>
              <a:rPr lang="en-US" altLang="zh-CN" sz="1800" b="1" dirty="0">
                <a:latin typeface="Arial" panose="020B0604020202020204" pitchFamily="34" charset="0"/>
                <a:ea typeface="楷体_GB2312" pitchFamily="49" charset="-122"/>
              </a:rPr>
              <a:t>10</a:t>
            </a:r>
            <a:r>
              <a:rPr lang="en-US" altLang="zh-CN" sz="1800" b="1" baseline="30000" dirty="0">
                <a:latin typeface="Arial" panose="020B0604020202020204" pitchFamily="34" charset="0"/>
                <a:ea typeface="楷体_GB2312" pitchFamily="49" charset="-122"/>
              </a:rPr>
              <a:t>6</a:t>
            </a:r>
            <a:r>
              <a:rPr lang="en-US" altLang="zh-CN" sz="1800" b="1" dirty="0">
                <a:latin typeface="楷体_GB2312" pitchFamily="49" charset="-122"/>
                <a:ea typeface="楷体_GB2312" pitchFamily="49" charset="-122"/>
              </a:rPr>
              <a:t>J</a:t>
            </a:r>
          </a:p>
        </p:txBody>
      </p:sp>
      <p:sp>
        <p:nvSpPr>
          <p:cNvPr id="50181" name="文本框 50180"/>
          <p:cNvSpPr txBox="1">
            <a:spLocks noChangeArrowheads="1"/>
          </p:cNvSpPr>
          <p:nvPr/>
        </p:nvSpPr>
        <p:spPr bwMode="auto">
          <a:xfrm>
            <a:off x="2231390" y="3891363"/>
            <a:ext cx="3693160" cy="52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电功用</a:t>
            </a:r>
            <a:r>
              <a:rPr kumimoji="0" lang="zh-CN" altLang="en-US" sz="2800" b="1" i="0" u="none" strike="noStrike" kern="1200" cap="none" spc="20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符号</a:t>
            </a:r>
            <a:r>
              <a:rPr kumimoji="0" lang="en-US" altLang="zh-CN" sz="2800" b="1" i="1" u="none" strike="noStrike" kern="1200" cap="none" spc="80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W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来表示。</a:t>
            </a:r>
          </a:p>
        </p:txBody>
      </p:sp>
    </p:spTree>
    <p:extLst>
      <p:ext uri="{BB962C8B-B14F-4D97-AF65-F5344CB8AC3E}">
        <p14:creationId xmlns:p14="http://schemas.microsoft.com/office/powerpoint/2010/main" val="25414096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0" bldLvl="0" animBg="1"/>
      <p:bldP spid="501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5361"/>
          <p:cNvGrpSpPr>
            <a:grpSpLocks noChangeAspect="1"/>
          </p:cNvGrpSpPr>
          <p:nvPr/>
        </p:nvGrpSpPr>
        <p:grpSpPr>
          <a:xfrm>
            <a:off x="2084988" y="844154"/>
            <a:ext cx="4426503" cy="530423"/>
            <a:chOff x="1330" y="2832"/>
            <a:chExt cx="3727" cy="495"/>
          </a:xfrm>
        </p:grpSpPr>
        <p:sp>
          <p:nvSpPr>
            <p:cNvPr id="22536" name="矩形 15362"/>
            <p:cNvSpPr>
              <a:spLocks noChangeAspect="1" noTextEdit="1"/>
            </p:cNvSpPr>
            <p:nvPr/>
          </p:nvSpPr>
          <p:spPr>
            <a:xfrm>
              <a:off x="1330" y="2832"/>
              <a:ext cx="3727" cy="44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2537" name="矩形 15363"/>
            <p:cNvSpPr/>
            <p:nvPr/>
          </p:nvSpPr>
          <p:spPr>
            <a:xfrm>
              <a:off x="1388" y="2884"/>
              <a:ext cx="162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995" dirty="0">
                  <a:solidFill>
                    <a:srgbClr val="CC0066"/>
                  </a:solidFill>
                  <a:latin typeface="Times New Roman" panose="02020603050405020304" charset="0"/>
                </a:rPr>
                <a:t>1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38" name="矩形 15364"/>
            <p:cNvSpPr/>
            <p:nvPr/>
          </p:nvSpPr>
          <p:spPr>
            <a:xfrm>
              <a:off x="1549" y="2895"/>
              <a:ext cx="321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995" dirty="0">
                  <a:solidFill>
                    <a:srgbClr val="CC0066"/>
                  </a:solidFill>
                  <a:latin typeface="宋体" panose="02010600030101010101" pitchFamily="2" charset="-122"/>
                </a:rPr>
                <a:t>度</a:t>
              </a:r>
              <a:endParaRPr lang="zh-CN" altLang="en-US" sz="1345" dirty="0">
                <a:latin typeface="Arial" panose="020B0604020202020204" pitchFamily="34" charset="0"/>
              </a:endParaRPr>
            </a:p>
          </p:txBody>
        </p:sp>
        <p:sp>
          <p:nvSpPr>
            <p:cNvPr id="22539" name="矩形 15365"/>
            <p:cNvSpPr/>
            <p:nvPr/>
          </p:nvSpPr>
          <p:spPr>
            <a:xfrm>
              <a:off x="1869" y="2884"/>
              <a:ext cx="341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995" dirty="0">
                  <a:solidFill>
                    <a:srgbClr val="CC0066"/>
                  </a:solidFill>
                  <a:latin typeface="Times New Roman" panose="02020603050405020304" charset="0"/>
                </a:rPr>
                <a:t>=1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40" name="矩形 15366"/>
            <p:cNvSpPr/>
            <p:nvPr/>
          </p:nvSpPr>
          <p:spPr>
            <a:xfrm>
              <a:off x="2211" y="2895"/>
              <a:ext cx="963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995" dirty="0">
                  <a:solidFill>
                    <a:srgbClr val="CC0066"/>
                  </a:solidFill>
                  <a:latin typeface="宋体" panose="02010600030101010101" pitchFamily="2" charset="-122"/>
                </a:rPr>
                <a:t>千瓦时</a:t>
              </a:r>
              <a:endParaRPr lang="zh-CN" altLang="en-US" sz="1345" dirty="0">
                <a:latin typeface="Arial" panose="020B0604020202020204" pitchFamily="34" charset="0"/>
              </a:endParaRPr>
            </a:p>
          </p:txBody>
        </p:sp>
        <p:sp>
          <p:nvSpPr>
            <p:cNvPr id="22541" name="矩形 15367"/>
            <p:cNvSpPr/>
            <p:nvPr/>
          </p:nvSpPr>
          <p:spPr>
            <a:xfrm>
              <a:off x="3173" y="2884"/>
              <a:ext cx="58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995" dirty="0">
                  <a:solidFill>
                    <a:srgbClr val="CC0066"/>
                  </a:solidFill>
                  <a:latin typeface="Times New Roman" panose="02020603050405020304" charset="0"/>
                </a:rPr>
                <a:t>=3.6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42" name="矩形 15368"/>
            <p:cNvSpPr/>
            <p:nvPr/>
          </p:nvSpPr>
          <p:spPr>
            <a:xfrm>
              <a:off x="3783" y="2882"/>
              <a:ext cx="325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995" b="1" dirty="0">
                  <a:solidFill>
                    <a:srgbClr val="CC0066"/>
                  </a:solidFill>
                  <a:latin typeface="宋体" panose="02010600030101010101" pitchFamily="2" charset="-122"/>
                </a:rPr>
                <a:t>×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43" name="矩形 15369"/>
            <p:cNvSpPr/>
            <p:nvPr/>
          </p:nvSpPr>
          <p:spPr>
            <a:xfrm>
              <a:off x="4078" y="2884"/>
              <a:ext cx="321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995" dirty="0">
                  <a:solidFill>
                    <a:srgbClr val="CC0066"/>
                  </a:solidFill>
                  <a:latin typeface="Times New Roman" panose="02020603050405020304" charset="0"/>
                </a:rPr>
                <a:t>10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44" name="矩形 15370"/>
            <p:cNvSpPr/>
            <p:nvPr/>
          </p:nvSpPr>
          <p:spPr>
            <a:xfrm>
              <a:off x="4396" y="2876"/>
              <a:ext cx="10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020" b="1" dirty="0">
                  <a:solidFill>
                    <a:srgbClr val="CC0066"/>
                  </a:solidFill>
                  <a:latin typeface="Times New Roman" panose="02020603050405020304" charset="0"/>
                </a:rPr>
                <a:t>6</a:t>
              </a:r>
              <a:endParaRPr lang="en-US" altLang="zh-CN" sz="1345" dirty="0">
                <a:latin typeface="Arial" panose="020B0604020202020204" pitchFamily="34" charset="0"/>
              </a:endParaRPr>
            </a:p>
          </p:txBody>
        </p:sp>
        <p:sp>
          <p:nvSpPr>
            <p:cNvPr id="22545" name="矩形 15371"/>
            <p:cNvSpPr/>
            <p:nvPr/>
          </p:nvSpPr>
          <p:spPr>
            <a:xfrm>
              <a:off x="4665" y="2895"/>
              <a:ext cx="321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995" dirty="0">
                  <a:solidFill>
                    <a:srgbClr val="CC0066"/>
                  </a:solidFill>
                  <a:latin typeface="宋体" panose="02010600030101010101" pitchFamily="2" charset="-122"/>
                </a:rPr>
                <a:t>焦</a:t>
              </a:r>
              <a:endParaRPr lang="zh-CN" altLang="en-US" sz="1345" dirty="0">
                <a:latin typeface="Arial" panose="020B0604020202020204" pitchFamily="34" charset="0"/>
              </a:endParaRPr>
            </a:p>
          </p:txBody>
        </p:sp>
      </p:grpSp>
      <p:sp>
        <p:nvSpPr>
          <p:cNvPr id="15373" name="文本框 15372"/>
          <p:cNvSpPr txBox="1"/>
          <p:nvPr/>
        </p:nvSpPr>
        <p:spPr>
          <a:xfrm>
            <a:off x="2417540" y="1646635"/>
            <a:ext cx="3662821" cy="33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45" dirty="0">
                <a:latin typeface="Arial" panose="020B0604020202020204" pitchFamily="34" charset="0"/>
              </a:rPr>
              <a:t> </a:t>
            </a:r>
            <a:r>
              <a:rPr lang="en-US" altLang="zh-CN" sz="2995" dirty="0">
                <a:solidFill>
                  <a:srgbClr val="003366"/>
                </a:solidFill>
                <a:latin typeface="Arial" panose="020B0604020202020204" pitchFamily="34" charset="0"/>
              </a:rPr>
              <a:t>2kw.h=________J</a:t>
            </a:r>
          </a:p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3366"/>
                </a:solidFill>
                <a:latin typeface="Arial" panose="020B0604020202020204" pitchFamily="34" charset="0"/>
              </a:rPr>
              <a:t>3kw.h=________J</a:t>
            </a:r>
          </a:p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3366"/>
                </a:solidFill>
                <a:latin typeface="Arial" panose="020B0604020202020204" pitchFamily="34" charset="0"/>
              </a:rPr>
              <a:t>5kw.h=_________J</a:t>
            </a:r>
          </a:p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3366"/>
                </a:solidFill>
                <a:latin typeface="Arial" panose="020B0604020202020204" pitchFamily="34" charset="0"/>
              </a:rPr>
              <a:t>10kw.h=________J</a:t>
            </a:r>
          </a:p>
          <a:p>
            <a:pPr>
              <a:spcBef>
                <a:spcPct val="50000"/>
              </a:spcBef>
            </a:pPr>
            <a:endParaRPr lang="en-US" altLang="zh-CN" sz="2995" dirty="0">
              <a:solidFill>
                <a:srgbClr val="003366"/>
              </a:solidFill>
              <a:latin typeface="Arial" panose="020B0604020202020204" pitchFamily="34" charset="0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3872455" y="1646635"/>
            <a:ext cx="2855195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</a:t>
            </a:r>
            <a:r>
              <a:rPr lang="en-US" altLang="zh-CN" sz="2995" dirty="0">
                <a:solidFill>
                  <a:srgbClr val="CC0066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995" dirty="0">
                <a:solidFill>
                  <a:srgbClr val="CC0066"/>
                </a:solidFill>
                <a:latin typeface="Times New Roman" panose="02020603050405020304" charset="0"/>
              </a:rPr>
              <a:t>10</a:t>
            </a:r>
            <a:r>
              <a:rPr lang="en-US" altLang="zh-CN" sz="2995" baseline="30000" dirty="0">
                <a:solidFill>
                  <a:srgbClr val="CC0066"/>
                </a:solidFill>
                <a:latin typeface="Times New Roman" panose="02020603050405020304" charset="0"/>
              </a:rPr>
              <a:t>6</a:t>
            </a:r>
          </a:p>
        </p:txBody>
      </p:sp>
      <p:sp>
        <p:nvSpPr>
          <p:cNvPr id="15376" name="矩形 15375"/>
          <p:cNvSpPr/>
          <p:nvPr/>
        </p:nvSpPr>
        <p:spPr>
          <a:xfrm>
            <a:off x="3817821" y="2996804"/>
            <a:ext cx="2046381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9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1.8</a:t>
            </a:r>
            <a:r>
              <a:rPr lang="en-US" altLang="zh-CN" sz="2995" dirty="0">
                <a:solidFill>
                  <a:srgbClr val="CC0066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995" dirty="0">
                <a:solidFill>
                  <a:srgbClr val="CC0066"/>
                </a:solidFill>
                <a:latin typeface="Times New Roman" panose="02020603050405020304" charset="0"/>
              </a:rPr>
              <a:t>10</a:t>
            </a:r>
            <a:r>
              <a:rPr lang="en-US" altLang="zh-CN" sz="2995" baseline="30000" dirty="0">
                <a:solidFill>
                  <a:srgbClr val="CC0066"/>
                </a:solidFill>
                <a:latin typeface="Times New Roman" panose="02020603050405020304" charset="0"/>
              </a:rPr>
              <a:t>7</a:t>
            </a:r>
          </a:p>
        </p:txBody>
      </p:sp>
      <p:sp>
        <p:nvSpPr>
          <p:cNvPr id="15378" name="文本框 15377"/>
          <p:cNvSpPr txBox="1"/>
          <p:nvPr/>
        </p:nvSpPr>
        <p:spPr>
          <a:xfrm>
            <a:off x="3764374" y="2294336"/>
            <a:ext cx="2263728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0000"/>
                </a:solidFill>
                <a:latin typeface="Arial" panose="020B0604020202020204" pitchFamily="34" charset="0"/>
              </a:rPr>
              <a:t>1.08</a:t>
            </a:r>
            <a:r>
              <a:rPr lang="en-US" altLang="zh-CN" sz="2995" dirty="0">
                <a:solidFill>
                  <a:srgbClr val="CC0066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995" dirty="0">
                <a:solidFill>
                  <a:srgbClr val="CC0066"/>
                </a:solidFill>
                <a:latin typeface="Times New Roman" panose="02020603050405020304" charset="0"/>
              </a:rPr>
              <a:t>10</a:t>
            </a:r>
            <a:r>
              <a:rPr lang="en-US" altLang="zh-CN" sz="2995" baseline="30000" dirty="0">
                <a:solidFill>
                  <a:srgbClr val="CC0066"/>
                </a:solidFill>
                <a:latin typeface="Times New Roman" panose="02020603050405020304" charset="0"/>
              </a:rPr>
              <a:t>7</a:t>
            </a:r>
          </a:p>
        </p:txBody>
      </p:sp>
      <p:sp>
        <p:nvSpPr>
          <p:cNvPr id="15379" name="矩形 15378"/>
          <p:cNvSpPr/>
          <p:nvPr/>
        </p:nvSpPr>
        <p:spPr>
          <a:xfrm>
            <a:off x="4033979" y="3644504"/>
            <a:ext cx="2209094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90" dirty="0">
                <a:solidFill>
                  <a:srgbClr val="000000"/>
                </a:solidFill>
                <a:latin typeface="宋体" panose="02010600030101010101" pitchFamily="2" charset="-122"/>
              </a:rPr>
              <a:t>3.6</a:t>
            </a:r>
            <a:r>
              <a:rPr lang="en-US" altLang="zh-CN" sz="2995" dirty="0">
                <a:solidFill>
                  <a:srgbClr val="CC0066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995" dirty="0">
                <a:solidFill>
                  <a:srgbClr val="CC0066"/>
                </a:solidFill>
                <a:latin typeface="Times New Roman" panose="02020603050405020304" charset="0"/>
              </a:rPr>
              <a:t>10</a:t>
            </a:r>
            <a:r>
              <a:rPr lang="en-US" altLang="zh-CN" sz="2995" baseline="30000" dirty="0">
                <a:solidFill>
                  <a:srgbClr val="CC0066"/>
                </a:solidFill>
                <a:latin typeface="Times New Roman" panose="0202060305040502030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072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3" grpId="0"/>
      <p:bldP spid="15375" grpId="0"/>
      <p:bldP spid="15376" grpId="0"/>
      <p:bldP spid="15378" grpId="0"/>
      <p:bldP spid="153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6385"/>
          <p:cNvSpPr/>
          <p:nvPr/>
        </p:nvSpPr>
        <p:spPr>
          <a:xfrm>
            <a:off x="2470986" y="1275159"/>
            <a:ext cx="4363555" cy="337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345" dirty="0">
                <a:latin typeface="Arial" panose="020B0604020202020204" pitchFamily="34" charset="0"/>
              </a:rPr>
              <a:t>  </a:t>
            </a:r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7.2×10</a:t>
            </a:r>
            <a:r>
              <a:rPr lang="en-US" altLang="zh-CN" sz="2695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J=_____kw·h</a:t>
            </a:r>
          </a:p>
          <a:p>
            <a:endParaRPr lang="en-US" altLang="zh-CN" sz="2695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10.8×10</a:t>
            </a:r>
            <a:r>
              <a:rPr lang="en-US" altLang="zh-CN" sz="2695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J=_____kw·h</a:t>
            </a:r>
          </a:p>
          <a:p>
            <a:endParaRPr lang="en-US" altLang="zh-CN" sz="2695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1.44×10</a:t>
            </a:r>
            <a:r>
              <a:rPr lang="en-US" altLang="zh-CN" sz="2695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J=_____kw·h</a:t>
            </a:r>
          </a:p>
          <a:p>
            <a:endParaRPr lang="en-US" altLang="zh-CN" sz="2695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 1.8×10</a:t>
            </a:r>
            <a:r>
              <a:rPr lang="en-US" altLang="zh-CN" sz="2695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r>
              <a:rPr lang="en-US" altLang="zh-CN" sz="2695" dirty="0">
                <a:solidFill>
                  <a:srgbClr val="000000"/>
                </a:solidFill>
                <a:latin typeface="Arial" panose="020B0604020202020204" pitchFamily="34" charset="0"/>
              </a:rPr>
              <a:t>J =_____kw·h</a:t>
            </a:r>
          </a:p>
          <a:p>
            <a:r>
              <a:rPr lang="en-US" altLang="zh-CN" sz="2395" dirty="0">
                <a:solidFill>
                  <a:srgbClr val="003366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2470985" y="411957"/>
            <a:ext cx="4255476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000000"/>
                </a:solidFill>
                <a:latin typeface="Arial" panose="020B0604020202020204" pitchFamily="34" charset="0"/>
              </a:rPr>
              <a:t>1J=1/(3.6×10</a:t>
            </a:r>
            <a:r>
              <a:rPr lang="en-US" altLang="zh-CN" sz="2995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en-US" altLang="zh-CN" sz="2995" dirty="0">
                <a:solidFill>
                  <a:srgbClr val="000000"/>
                </a:solidFill>
                <a:latin typeface="Arial" panose="020B0604020202020204" pitchFamily="34" charset="0"/>
              </a:rPr>
              <a:t>)kW·h  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4680080" y="1221582"/>
            <a:ext cx="1077230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4733525" y="2031207"/>
            <a:ext cx="754180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4680080" y="2842023"/>
            <a:ext cx="699546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FF33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4681268" y="3651648"/>
            <a:ext cx="1022597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dirty="0">
                <a:solidFill>
                  <a:srgbClr val="FF3300"/>
                </a:solidFill>
                <a:latin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523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>
            <a:spLocks noChangeArrowheads="1"/>
          </p:cNvSpPr>
          <p:nvPr/>
        </p:nvSpPr>
        <p:spPr bwMode="auto">
          <a:xfrm>
            <a:off x="935462" y="474553"/>
            <a:ext cx="5548865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、电能的测量</a:t>
            </a:r>
            <a:r>
              <a:rPr kumimoji="0" lang="en-US" altLang="zh-CN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——</a:t>
            </a: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电能表</a:t>
            </a:r>
          </a:p>
        </p:txBody>
      </p:sp>
      <p:sp>
        <p:nvSpPr>
          <p:cNvPr id="43011" name="文本框 43010"/>
          <p:cNvSpPr txBox="1">
            <a:spLocks noChangeArrowheads="1"/>
          </p:cNvSpPr>
          <p:nvPr/>
        </p:nvSpPr>
        <p:spPr bwMode="auto">
          <a:xfrm>
            <a:off x="3975029" y="2533451"/>
            <a:ext cx="3743584" cy="95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作用：测量用户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消耗电能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的仪表。</a:t>
            </a:r>
          </a:p>
        </p:txBody>
      </p:sp>
      <p:pic>
        <p:nvPicPr>
          <p:cNvPr id="43012" name="图片 43011" descr="电能表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72" t="1358" r="15266" b="8243"/>
          <a:stretch>
            <a:fillRect/>
          </a:stretch>
        </p:blipFill>
        <p:spPr>
          <a:xfrm>
            <a:off x="1306066" y="1130447"/>
            <a:ext cx="2263728" cy="35647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14790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1636043" y="652462"/>
            <a:ext cx="5791153" cy="64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读数：电能表计数器上两次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读数之差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，就是这段时间内用电的度数。</a:t>
            </a: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5245418" y="3057526"/>
            <a:ext cx="2181778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单位：</a:t>
            </a:r>
            <a:r>
              <a:rPr kumimoji="0" lang="en-US" altLang="zh-CN" sz="1495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kW•h</a:t>
            </a: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，即度</a:t>
            </a:r>
          </a:p>
        </p:txBody>
      </p:sp>
      <p:sp>
        <p:nvSpPr>
          <p:cNvPr id="29702" name="矩形 29701"/>
          <p:cNvSpPr/>
          <p:nvPr/>
        </p:nvSpPr>
        <p:spPr>
          <a:xfrm>
            <a:off x="5272735" y="1437085"/>
            <a:ext cx="2154461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红圈里的数字是小数点后面的数字。</a:t>
            </a:r>
            <a:endParaRPr lang="en-US" altLang="zh-CN" sz="149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82" name="ShockwaveFlash1" r:id="rId2" imgW="5219048" imgH="4249868"/>
        </mc:Choice>
        <mc:Fallback>
          <p:control name="ShockwaveFlash1" r:id="rId2" imgW="5219048" imgH="4249868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55750" y="1330325"/>
                  <a:ext cx="3662363" cy="31321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54988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5057" descr="20084111425343518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468" y="1221581"/>
            <a:ext cx="6841067" cy="3879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45058"/>
          <p:cNvSpPr txBox="1">
            <a:spLocks noChangeArrowheads="1"/>
          </p:cNvSpPr>
          <p:nvPr/>
        </p:nvSpPr>
        <p:spPr bwMode="auto">
          <a:xfrm>
            <a:off x="2949622" y="659606"/>
            <a:ext cx="2941320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电能表在家庭电路中的连接</a:t>
            </a:r>
          </a:p>
        </p:txBody>
      </p:sp>
    </p:spTree>
    <p:extLst>
      <p:ext uri="{BB962C8B-B14F-4D97-AF65-F5344CB8AC3E}">
        <p14:creationId xmlns:p14="http://schemas.microsoft.com/office/powerpoint/2010/main" val="50965122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17410" descr="u=2026447273,2007581542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1834" y="897732"/>
            <a:ext cx="2679418" cy="32134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 descr="u=1023789186,2347679507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3131" y="951311"/>
            <a:ext cx="2394373" cy="31563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2147935" y="4300538"/>
            <a:ext cx="1508360" cy="377429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zh-CN" altLang="en-US" sz="1495" dirty="0">
                <a:latin typeface="Times New Roman" panose="02020603050405020304" charset="0"/>
              </a:rPr>
              <a:t>单向电能表</a:t>
            </a:r>
          </a:p>
        </p:txBody>
      </p:sp>
      <p:sp>
        <p:nvSpPr>
          <p:cNvPr id="17414" name="矩形 17413"/>
          <p:cNvSpPr/>
          <p:nvPr/>
        </p:nvSpPr>
        <p:spPr>
          <a:xfrm>
            <a:off x="5434259" y="4245768"/>
            <a:ext cx="1508360" cy="378619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altLang="zh-CN" sz="1495" dirty="0">
                <a:latin typeface="Times New Roman" panose="02020603050405020304" charset="0"/>
              </a:rPr>
              <a:t>IC</a:t>
            </a:r>
            <a:r>
              <a:rPr lang="zh-CN" altLang="en-US" sz="1495" dirty="0">
                <a:latin typeface="Times New Roman" panose="02020603050405020304" charset="0"/>
              </a:rPr>
              <a:t>卡电能表</a:t>
            </a:r>
          </a:p>
        </p:txBody>
      </p:sp>
      <p:sp>
        <p:nvSpPr>
          <p:cNvPr id="7" name="文本框 45058"/>
          <p:cNvSpPr txBox="1">
            <a:spLocks noChangeArrowheads="1"/>
          </p:cNvSpPr>
          <p:nvPr/>
        </p:nvSpPr>
        <p:spPr bwMode="auto">
          <a:xfrm>
            <a:off x="3745371" y="519113"/>
            <a:ext cx="1562100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电能表的种类</a:t>
            </a:r>
          </a:p>
        </p:txBody>
      </p:sp>
    </p:spTree>
    <p:extLst>
      <p:ext uri="{BB962C8B-B14F-4D97-AF65-F5344CB8AC3E}">
        <p14:creationId xmlns:p14="http://schemas.microsoft.com/office/powerpoint/2010/main" val="198060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7412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1786879" y="651273"/>
            <a:ext cx="6447942" cy="32274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电能表有几个重要的参数应该注意：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1985223" y="1416844"/>
            <a:ext cx="6213969" cy="32274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是说这个电能表应该在</a:t>
            </a:r>
            <a:r>
              <a:rPr lang="en-US" altLang="zh-CN" sz="1495" dirty="0">
                <a:solidFill>
                  <a:srgbClr val="FF0000"/>
                </a:solidFill>
                <a:latin typeface="Times New Roman" panose="02020603050405020304" charset="0"/>
              </a:rPr>
              <a:t>220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伏的电路</a:t>
            </a:r>
            <a:r>
              <a:rPr lang="zh-CN" altLang="en-US" sz="1495" dirty="0">
                <a:latin typeface="Times New Roman" panose="02020603050405020304" charset="0"/>
              </a:rPr>
              <a:t>中使用。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1931777" y="2227660"/>
            <a:ext cx="5360023" cy="55445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是说这个电能表的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标定电流</a:t>
            </a:r>
            <a:r>
              <a:rPr lang="zh-CN" altLang="en-US" sz="1495" dirty="0">
                <a:latin typeface="Times New Roman" panose="02020603050405020304" charset="0"/>
              </a:rPr>
              <a:t>为</a:t>
            </a:r>
            <a:r>
              <a:rPr lang="en-US" altLang="zh-CN" sz="1495" dirty="0">
                <a:latin typeface="Times New Roman" panose="02020603050405020304" charset="0"/>
              </a:rPr>
              <a:t>10</a:t>
            </a:r>
            <a:r>
              <a:rPr lang="zh-CN" altLang="en-US" sz="1495" dirty="0">
                <a:latin typeface="Times New Roman" panose="02020603050405020304" charset="0"/>
              </a:rPr>
              <a:t>安，在短时间应用时电流允许大些，但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不能超过</a:t>
            </a:r>
            <a:r>
              <a:rPr lang="en-US" altLang="zh-CN" sz="1495" dirty="0">
                <a:latin typeface="Times New Roman" panose="02020603050405020304" charset="0"/>
              </a:rPr>
              <a:t>40</a:t>
            </a:r>
            <a:r>
              <a:rPr lang="zh-CN" altLang="en-US" sz="1495" dirty="0">
                <a:latin typeface="Times New Roman" panose="02020603050405020304" charset="0"/>
              </a:rPr>
              <a:t>安。</a:t>
            </a:r>
          </a:p>
        </p:txBody>
      </p:sp>
      <p:sp>
        <p:nvSpPr>
          <p:cNvPr id="22533" name="矩形 22532"/>
          <p:cNvSpPr/>
          <p:nvPr/>
        </p:nvSpPr>
        <p:spPr>
          <a:xfrm>
            <a:off x="1986411" y="3274219"/>
            <a:ext cx="6167649" cy="32274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是说这个电能表在</a:t>
            </a:r>
            <a:r>
              <a:rPr lang="en-US" altLang="zh-CN" sz="1495" dirty="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赫的交流电路</a:t>
            </a:r>
            <a:r>
              <a:rPr lang="zh-CN" altLang="en-US" sz="1495" dirty="0">
                <a:latin typeface="Times New Roman" panose="02020603050405020304" charset="0"/>
              </a:rPr>
              <a:t>中使用。</a:t>
            </a:r>
          </a:p>
        </p:txBody>
      </p:sp>
      <p:sp>
        <p:nvSpPr>
          <p:cNvPr id="22534" name="矩形 22533"/>
          <p:cNvSpPr/>
          <p:nvPr/>
        </p:nvSpPr>
        <p:spPr>
          <a:xfrm>
            <a:off x="1986411" y="4137422"/>
            <a:ext cx="5413469" cy="55445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是说接在这个电能表上的用电器，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每消耗</a:t>
            </a:r>
            <a:r>
              <a:rPr lang="en-US" altLang="zh-CN" sz="1495" dirty="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千瓦时</a:t>
            </a:r>
            <a:r>
              <a:rPr lang="zh-CN" altLang="en-US" sz="1495" dirty="0">
                <a:latin typeface="Times New Roman" panose="02020603050405020304" charset="0"/>
              </a:rPr>
              <a:t>的电能，电能表上的转盘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转过</a:t>
            </a:r>
            <a:r>
              <a:rPr lang="en-US" altLang="zh-CN" sz="1495" dirty="0">
                <a:solidFill>
                  <a:srgbClr val="FF0000"/>
                </a:solidFill>
                <a:latin typeface="Times New Roman" panose="02020603050405020304" charset="0"/>
              </a:rPr>
              <a:t>360</a:t>
            </a:r>
            <a:r>
              <a:rPr lang="zh-CN" altLang="en-US" sz="1495" dirty="0">
                <a:solidFill>
                  <a:srgbClr val="FF0000"/>
                </a:solidFill>
                <a:latin typeface="Times New Roman" panose="02020603050405020304" charset="0"/>
              </a:rPr>
              <a:t>转</a:t>
            </a:r>
            <a:r>
              <a:rPr lang="zh-CN" altLang="en-US" sz="1495" dirty="0">
                <a:latin typeface="Times New Roman" panose="02020603050405020304" charset="0"/>
              </a:rPr>
              <a:t>。</a:t>
            </a:r>
          </a:p>
        </p:txBody>
      </p:sp>
      <p:sp>
        <p:nvSpPr>
          <p:cNvPr id="22535" name="矩形 22534"/>
          <p:cNvSpPr/>
          <p:nvPr/>
        </p:nvSpPr>
        <p:spPr>
          <a:xfrm>
            <a:off x="1823697" y="1039417"/>
            <a:ext cx="763351" cy="3223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495" dirty="0">
                <a:solidFill>
                  <a:srgbClr val="0000FF"/>
                </a:solidFill>
                <a:latin typeface="Arial" panose="020B0604020202020204" pitchFamily="34" charset="0"/>
              </a:rPr>
              <a:t>“220V”</a:t>
            </a:r>
          </a:p>
        </p:txBody>
      </p:sp>
      <p:sp>
        <p:nvSpPr>
          <p:cNvPr id="22536" name="矩形 22535"/>
          <p:cNvSpPr/>
          <p:nvPr/>
        </p:nvSpPr>
        <p:spPr>
          <a:xfrm>
            <a:off x="1770251" y="1849041"/>
            <a:ext cx="193949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495" dirty="0">
                <a:solidFill>
                  <a:srgbClr val="0000FF"/>
                </a:solidFill>
                <a:latin typeface="Times New Roman" panose="02020603050405020304" charset="0"/>
              </a:rPr>
              <a:t>“10</a:t>
            </a:r>
            <a:r>
              <a:rPr lang="zh-CN" altLang="en-US" sz="1495" dirty="0">
                <a:solidFill>
                  <a:srgbClr val="0000FF"/>
                </a:solidFill>
                <a:latin typeface="Times New Roman" panose="02020603050405020304" charset="0"/>
              </a:rPr>
              <a:t>（</a:t>
            </a:r>
            <a:r>
              <a:rPr lang="en-US" altLang="zh-CN" sz="1495" dirty="0">
                <a:solidFill>
                  <a:srgbClr val="0000FF"/>
                </a:solidFill>
                <a:latin typeface="Times New Roman" panose="02020603050405020304" charset="0"/>
              </a:rPr>
              <a:t>40</a:t>
            </a:r>
            <a:r>
              <a:rPr lang="zh-CN" altLang="en-US" sz="1495" dirty="0">
                <a:solidFill>
                  <a:srgbClr val="0000FF"/>
                </a:solidFill>
                <a:latin typeface="Times New Roman" panose="02020603050405020304" charset="0"/>
              </a:rPr>
              <a:t>）</a:t>
            </a:r>
            <a:r>
              <a:rPr lang="en-US" altLang="zh-CN" sz="1495" dirty="0">
                <a:solidFill>
                  <a:srgbClr val="0000FF"/>
                </a:solidFill>
                <a:latin typeface="Times New Roman" panose="02020603050405020304" charset="0"/>
              </a:rPr>
              <a:t>A”</a:t>
            </a:r>
          </a:p>
        </p:txBody>
      </p:sp>
      <p:sp>
        <p:nvSpPr>
          <p:cNvPr id="22537" name="矩形 22536"/>
          <p:cNvSpPr/>
          <p:nvPr/>
        </p:nvSpPr>
        <p:spPr>
          <a:xfrm>
            <a:off x="1877143" y="2865836"/>
            <a:ext cx="764540" cy="32274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495" dirty="0">
                <a:solidFill>
                  <a:srgbClr val="0000FF"/>
                </a:solidFill>
                <a:latin typeface="Times New Roman" panose="02020603050405020304" charset="0"/>
              </a:rPr>
              <a:t>“50Hz”</a:t>
            </a:r>
          </a:p>
        </p:txBody>
      </p:sp>
      <p:sp>
        <p:nvSpPr>
          <p:cNvPr id="22538" name="矩形 22537"/>
          <p:cNvSpPr/>
          <p:nvPr/>
        </p:nvSpPr>
        <p:spPr>
          <a:xfrm>
            <a:off x="1877143" y="3759994"/>
            <a:ext cx="1441450" cy="32274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495" dirty="0">
                <a:solidFill>
                  <a:srgbClr val="0000FF"/>
                </a:solidFill>
                <a:latin typeface="Times New Roman" panose="02020603050405020304" charset="0"/>
              </a:rPr>
              <a:t>“360revs/kW·h”</a:t>
            </a:r>
          </a:p>
        </p:txBody>
      </p:sp>
    </p:spTree>
    <p:extLst>
      <p:ext uri="{BB962C8B-B14F-4D97-AF65-F5344CB8AC3E}">
        <p14:creationId xmlns:p14="http://schemas.microsoft.com/office/powerpoint/2010/main" val="265666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 build="p"/>
      <p:bldP spid="22532" grpId="0" build="p"/>
      <p:bldP spid="22533" grpId="0" build="p"/>
      <p:bldP spid="22534" grpId="0" build="p"/>
      <p:bldP spid="22535" grpId="0"/>
      <p:bldP spid="22536" grpId="0"/>
      <p:bldP spid="22537" grpId="0"/>
      <p:bldP spid="225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0241"/>
          <p:cNvSpPr>
            <a:spLocks noGrp="1" noChangeArrowheads="1"/>
          </p:cNvSpPr>
          <p:nvPr>
            <p:ph type="title"/>
          </p:nvPr>
        </p:nvSpPr>
        <p:spPr>
          <a:xfrm>
            <a:off x="3278612" y="364332"/>
            <a:ext cx="2365869" cy="586978"/>
          </a:xfrm>
        </p:spPr>
        <p:txBody>
          <a:bodyPr vert="horz" lIns="68410" tIns="34205" rIns="68410" bIns="34205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新式电能表</a:t>
            </a:r>
          </a:p>
        </p:txBody>
      </p:sp>
      <p:sp>
        <p:nvSpPr>
          <p:cNvPr id="29699" name="文本占位符 10242"/>
          <p:cNvSpPr>
            <a:spLocks noGrp="1"/>
          </p:cNvSpPr>
          <p:nvPr>
            <p:ph idx="1"/>
          </p:nvPr>
        </p:nvSpPr>
        <p:spPr>
          <a:xfrm>
            <a:off x="1934153" y="4751785"/>
            <a:ext cx="1883669" cy="304800"/>
          </a:xfrm>
        </p:spPr>
        <p:txBody>
          <a:bodyPr vert="horz" wrap="square" lIns="68410" tIns="34205" rIns="68410" bIns="34205" anchor="t"/>
          <a:lstStyle/>
          <a:p>
            <a:pPr marL="0" indent="0">
              <a:buNone/>
            </a:pPr>
            <a:r>
              <a:rPr lang="en-US" altLang="zh-CN" sz="1495" dirty="0"/>
              <a:t>IC</a:t>
            </a:r>
            <a:r>
              <a:rPr lang="zh-CN" altLang="en-US" sz="1495" dirty="0"/>
              <a:t>卡电能表</a:t>
            </a:r>
          </a:p>
        </p:txBody>
      </p:sp>
      <p:pic>
        <p:nvPicPr>
          <p:cNvPr id="29700" name="图片 10243" descr="product_92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1922" y="966788"/>
            <a:ext cx="3040474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矩形 10245"/>
          <p:cNvSpPr/>
          <p:nvPr/>
        </p:nvSpPr>
        <p:spPr>
          <a:xfrm>
            <a:off x="3962719" y="1839516"/>
            <a:ext cx="6841067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 dirty="0">
              <a:latin typeface="Times New Roman" panose="02020603050405020304" charset="0"/>
            </a:endParaRPr>
          </a:p>
        </p:txBody>
      </p:sp>
      <p:pic>
        <p:nvPicPr>
          <p:cNvPr id="29702" name="图片 10244" descr="made-in-china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4760843" y="966788"/>
            <a:ext cx="3044037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文本框 10246"/>
          <p:cNvSpPr txBox="1"/>
          <p:nvPr/>
        </p:nvSpPr>
        <p:spPr>
          <a:xfrm>
            <a:off x="5267985" y="4755357"/>
            <a:ext cx="3021471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电子式多功能电能表</a:t>
            </a:r>
          </a:p>
        </p:txBody>
      </p:sp>
    </p:spTree>
    <p:extLst>
      <p:ext uri="{BB962C8B-B14F-4D97-AF65-F5344CB8AC3E}">
        <p14:creationId xmlns:p14="http://schemas.microsoft.com/office/powerpoint/2010/main" val="406533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>
            <a:spLocks noChangeArrowheads="1"/>
          </p:cNvSpPr>
          <p:nvPr/>
        </p:nvSpPr>
        <p:spPr bwMode="auto">
          <a:xfrm>
            <a:off x="1986411" y="852488"/>
            <a:ext cx="6275729" cy="329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120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电子式预付费电能表主要优点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●IC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卡预付费用电，先买电，后用电；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长期工作不须调校；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一户一卡，具有良好的防伪性；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剩余电量不足报警； </a:t>
            </a:r>
            <a:endParaRPr kumimoji="0" lang="en-US" altLang="zh-CN" sz="1495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超负荷报警；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能记录用户所发生的最大负载；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可显示用户的当前负荷；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●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采用数码管显示，插卡即显示电量；</a:t>
            </a:r>
          </a:p>
        </p:txBody>
      </p:sp>
    </p:spTree>
    <p:extLst>
      <p:ext uri="{BB962C8B-B14F-4D97-AF65-F5344CB8AC3E}">
        <p14:creationId xmlns:p14="http://schemas.microsoft.com/office/powerpoint/2010/main" val="2461124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236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(1)描述各种各样的能量和生产、生活的联系。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(2)结合实例，认识功的概念。知道做功的过程就是能量转化或转移的过程。结合实例理解电功。</a:t>
            </a:r>
          </a:p>
        </p:txBody>
      </p:sp>
    </p:spTree>
    <p:extLst>
      <p:ext uri="{BB962C8B-B14F-4D97-AF65-F5344CB8AC3E}">
        <p14:creationId xmlns:p14="http://schemas.microsoft.com/office/powerpoint/2010/main" val="6151182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表格 30721"/>
          <p:cNvGraphicFramePr/>
          <p:nvPr/>
        </p:nvGraphicFramePr>
        <p:xfrm>
          <a:off x="2761969" y="1600201"/>
          <a:ext cx="4218305" cy="541020"/>
        </p:xfrm>
        <a:graphic>
          <a:graphicData uri="http://schemas.openxmlformats.org/drawingml/2006/table">
            <a:tbl>
              <a:tblPr/>
              <a:tblGrid>
                <a:gridCol w="843280"/>
                <a:gridCol w="844550"/>
                <a:gridCol w="843280"/>
                <a:gridCol w="843915"/>
                <a:gridCol w="843280"/>
              </a:tblGrid>
              <a:tr h="5391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4</a:t>
                      </a:r>
                    </a:p>
                  </a:txBody>
                  <a:tcPr marL="68410" marR="6841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2</a:t>
                      </a:r>
                    </a:p>
                  </a:txBody>
                  <a:tcPr marL="68410" marR="6841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6</a:t>
                      </a:r>
                    </a:p>
                  </a:txBody>
                  <a:tcPr marL="68410" marR="6841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7</a:t>
                      </a:r>
                    </a:p>
                  </a:txBody>
                  <a:tcPr marL="68410" marR="6841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marL="68410" marR="6841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736" name="表格 30735"/>
          <p:cNvGraphicFramePr/>
          <p:nvPr/>
        </p:nvGraphicFramePr>
        <p:xfrm>
          <a:off x="2818978" y="2857499"/>
          <a:ext cx="4218305" cy="540850"/>
        </p:xfrm>
        <a:graphic>
          <a:graphicData uri="http://schemas.openxmlformats.org/drawingml/2006/table">
            <a:tbl>
              <a:tblPr/>
              <a:tblGrid>
                <a:gridCol w="843280"/>
                <a:gridCol w="844550"/>
                <a:gridCol w="843280"/>
                <a:gridCol w="843915"/>
                <a:gridCol w="843280"/>
              </a:tblGrid>
              <a:tr h="53726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4</a:t>
                      </a:r>
                    </a:p>
                  </a:txBody>
                  <a:tcPr marL="68410" marR="68410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3</a:t>
                      </a:r>
                    </a:p>
                  </a:txBody>
                  <a:tcPr marL="68410" marR="68410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7</a:t>
                      </a:r>
                    </a:p>
                  </a:txBody>
                  <a:tcPr marL="68410" marR="68410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/>
                        <a:t>4</a:t>
                      </a:r>
                    </a:p>
                  </a:txBody>
                  <a:tcPr marL="68410" marR="68410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10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 marL="68410" marR="68410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sp>
        <p:nvSpPr>
          <p:cNvPr id="31774" name="文本框 30749"/>
          <p:cNvSpPr txBox="1"/>
          <p:nvPr/>
        </p:nvSpPr>
        <p:spPr>
          <a:xfrm>
            <a:off x="3047012" y="2343149"/>
            <a:ext cx="4541708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dirty="0">
                <a:latin typeface="Tahoma" panose="020B0604030504040204" pitchFamily="34" charset="0"/>
              </a:rPr>
              <a:t>W1=_______kw</a:t>
            </a:r>
            <a:r>
              <a:rPr lang="en-US" altLang="zh-CN" sz="2095" dirty="0">
                <a:latin typeface="Tahoma" panose="020B0604030504040204" pitchFamily="34" charset="0"/>
                <a:ea typeface="Tahoma" panose="020B0604030504040204" pitchFamily="34" charset="0"/>
              </a:rPr>
              <a:t>•</a:t>
            </a:r>
            <a:r>
              <a:rPr lang="en-US" altLang="zh-CN" sz="2095" dirty="0">
                <a:latin typeface="Tahoma" panose="020B0604030504040204" pitchFamily="34" charset="0"/>
              </a:rPr>
              <a:t>h</a:t>
            </a:r>
          </a:p>
        </p:txBody>
      </p:sp>
      <p:sp>
        <p:nvSpPr>
          <p:cNvPr id="31775" name="文本框 30750"/>
          <p:cNvSpPr txBox="1"/>
          <p:nvPr/>
        </p:nvSpPr>
        <p:spPr>
          <a:xfrm>
            <a:off x="2761969" y="3600450"/>
            <a:ext cx="380653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1" eaLnBrk="1" hangingPunct="1">
              <a:spcBef>
                <a:spcPct val="50000"/>
              </a:spcBef>
            </a:pPr>
            <a:r>
              <a:rPr lang="en-US" altLang="zh-CN" sz="2095" dirty="0">
                <a:latin typeface="Tahoma" panose="020B0604030504040204" pitchFamily="34" charset="0"/>
              </a:rPr>
              <a:t>W2=_______kw</a:t>
            </a:r>
            <a:r>
              <a:rPr lang="en-US" altLang="zh-CN" sz="2095" dirty="0">
                <a:latin typeface="Tahoma" panose="020B0604030504040204" pitchFamily="34" charset="0"/>
                <a:ea typeface="Tahoma" panose="020B0604030504040204" pitchFamily="34" charset="0"/>
              </a:rPr>
              <a:t>•</a:t>
            </a:r>
            <a:r>
              <a:rPr lang="en-US" altLang="zh-CN" sz="2095" dirty="0">
                <a:latin typeface="Tahoma" panose="020B0604030504040204" pitchFamily="34" charset="0"/>
              </a:rPr>
              <a:t>h</a:t>
            </a:r>
          </a:p>
        </p:txBody>
      </p:sp>
      <p:sp>
        <p:nvSpPr>
          <p:cNvPr id="31776" name="文本框 30751"/>
          <p:cNvSpPr txBox="1"/>
          <p:nvPr/>
        </p:nvSpPr>
        <p:spPr>
          <a:xfrm>
            <a:off x="1716806" y="1653778"/>
            <a:ext cx="1899109" cy="106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" b="1" dirty="0">
                <a:latin typeface="楷体_GB2312" pitchFamily="49" charset="-122"/>
                <a:ea typeface="楷体_GB2312" pitchFamily="49" charset="-122"/>
              </a:rPr>
              <a:t>月初</a:t>
            </a:r>
            <a:r>
              <a:rPr lang="en-US" altLang="zh-CN" sz="100" b="1" dirty="0">
                <a:latin typeface="楷体_GB2312" pitchFamily="49" charset="-122"/>
                <a:ea typeface="楷体_GB2312" pitchFamily="49" charset="-122"/>
              </a:rPr>
              <a:t>:</a:t>
            </a:r>
          </a:p>
        </p:txBody>
      </p:sp>
      <p:sp>
        <p:nvSpPr>
          <p:cNvPr id="31777" name="文本框 30752"/>
          <p:cNvSpPr txBox="1"/>
          <p:nvPr/>
        </p:nvSpPr>
        <p:spPr>
          <a:xfrm>
            <a:off x="1436511" y="2857500"/>
            <a:ext cx="798124" cy="106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 dirty="0">
              <a:latin typeface="Tahoma" panose="020B0604030504040204" pitchFamily="34" charset="0"/>
            </a:endParaRPr>
          </a:p>
        </p:txBody>
      </p:sp>
      <p:sp>
        <p:nvSpPr>
          <p:cNvPr id="31778" name="文本框 30753"/>
          <p:cNvSpPr txBox="1"/>
          <p:nvPr/>
        </p:nvSpPr>
        <p:spPr>
          <a:xfrm>
            <a:off x="1770251" y="2895600"/>
            <a:ext cx="1899108" cy="106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" b="1" dirty="0">
                <a:latin typeface="楷体_GB2312" pitchFamily="49" charset="-122"/>
                <a:ea typeface="楷体_GB2312" pitchFamily="49" charset="-122"/>
              </a:rPr>
              <a:t>月底</a:t>
            </a:r>
            <a:r>
              <a:rPr lang="en-US" altLang="zh-CN" sz="100" b="1" dirty="0">
                <a:latin typeface="楷体_GB2312" pitchFamily="49" charset="-122"/>
                <a:ea typeface="楷体_GB2312" pitchFamily="49" charset="-122"/>
              </a:rPr>
              <a:t>:</a:t>
            </a:r>
          </a:p>
        </p:txBody>
      </p:sp>
      <p:sp>
        <p:nvSpPr>
          <p:cNvPr id="31779" name="文本框 30754"/>
          <p:cNvSpPr txBox="1"/>
          <p:nvPr/>
        </p:nvSpPr>
        <p:spPr>
          <a:xfrm>
            <a:off x="3372439" y="4250531"/>
            <a:ext cx="4876635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dirty="0">
                <a:latin typeface="Tahoma" panose="020B0604030504040204" pitchFamily="34" charset="0"/>
              </a:rPr>
              <a:t>W=_______________ kw</a:t>
            </a:r>
            <a:r>
              <a:rPr lang="en-US" altLang="zh-CN" sz="2095" dirty="0">
                <a:latin typeface="Tahoma" panose="020B0604030504040204" pitchFamily="34" charset="0"/>
                <a:ea typeface="Tahoma" panose="020B0604030504040204" pitchFamily="34" charset="0"/>
              </a:rPr>
              <a:t>•</a:t>
            </a:r>
            <a:r>
              <a:rPr lang="en-US" altLang="zh-CN" sz="2095" dirty="0">
                <a:latin typeface="Tahoma" panose="020B0604030504040204" pitchFamily="34" charset="0"/>
              </a:rPr>
              <a:t>h</a:t>
            </a:r>
          </a:p>
        </p:txBody>
      </p:sp>
      <p:sp>
        <p:nvSpPr>
          <p:cNvPr id="30756" name="文本框 30755"/>
          <p:cNvSpPr txBox="1"/>
          <p:nvPr/>
        </p:nvSpPr>
        <p:spPr>
          <a:xfrm>
            <a:off x="3708553" y="2344341"/>
            <a:ext cx="140265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dirty="0">
                <a:solidFill>
                  <a:srgbClr val="FF0000"/>
                </a:solidFill>
                <a:latin typeface="Tahoma" panose="020B0604030504040204" pitchFamily="34" charset="0"/>
              </a:rPr>
              <a:t>4267.8</a:t>
            </a:r>
          </a:p>
        </p:txBody>
      </p:sp>
      <p:sp>
        <p:nvSpPr>
          <p:cNvPr id="30757" name="文本框 30756"/>
          <p:cNvSpPr txBox="1"/>
          <p:nvPr/>
        </p:nvSpPr>
        <p:spPr>
          <a:xfrm>
            <a:off x="3764375" y="3598069"/>
            <a:ext cx="1535677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dirty="0">
                <a:solidFill>
                  <a:srgbClr val="FF0000"/>
                </a:solidFill>
                <a:latin typeface="Tahoma" panose="020B0604030504040204" pitchFamily="34" charset="0"/>
              </a:rPr>
              <a:t>4374.4</a:t>
            </a:r>
          </a:p>
        </p:txBody>
      </p:sp>
      <p:sp>
        <p:nvSpPr>
          <p:cNvPr id="30758" name="文本框 30757"/>
          <p:cNvSpPr txBox="1"/>
          <p:nvPr/>
        </p:nvSpPr>
        <p:spPr>
          <a:xfrm>
            <a:off x="3963906" y="4235054"/>
            <a:ext cx="292408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dirty="0">
                <a:solidFill>
                  <a:srgbClr val="FF0000"/>
                </a:solidFill>
                <a:latin typeface="Tahoma" panose="020B0604030504040204" pitchFamily="34" charset="0"/>
              </a:rPr>
              <a:t>W2 -W1= 106.6</a:t>
            </a:r>
          </a:p>
        </p:txBody>
      </p:sp>
      <p:sp>
        <p:nvSpPr>
          <p:cNvPr id="30759" name="文本框 30758"/>
          <p:cNvSpPr txBox="1"/>
          <p:nvPr/>
        </p:nvSpPr>
        <p:spPr>
          <a:xfrm>
            <a:off x="1447202" y="4277916"/>
            <a:ext cx="1454915" cy="106944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100" b="1" kern="1200" cap="none" spc="0" normalizeH="0" baseline="0" noProof="0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本月份用电：</a:t>
            </a:r>
          </a:p>
        </p:txBody>
      </p:sp>
      <p:pic>
        <p:nvPicPr>
          <p:cNvPr id="31784" name="图片 30759" descr="003">
            <a:hlinkClick r:id="" action="ppaction://hlinkfil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956873" y="4063604"/>
            <a:ext cx="1035661" cy="10798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32769"/>
          <p:cNvSpPr txBox="1">
            <a:spLocks noChangeArrowheads="1"/>
          </p:cNvSpPr>
          <p:nvPr/>
        </p:nvSpPr>
        <p:spPr bwMode="auto">
          <a:xfrm>
            <a:off x="1770252" y="766762"/>
            <a:ext cx="6275729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120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电能表读数方法：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电能表计数器上前后两次读数之差。</a:t>
            </a:r>
          </a:p>
        </p:txBody>
      </p:sp>
    </p:spTree>
    <p:extLst>
      <p:ext uri="{BB962C8B-B14F-4D97-AF65-F5344CB8AC3E}">
        <p14:creationId xmlns:p14="http://schemas.microsoft.com/office/powerpoint/2010/main" val="1272088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6" grpId="0" build="p"/>
      <p:bldP spid="30757" grpId="0" build="p"/>
      <p:bldP spid="3075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65537"/>
          <p:cNvSpPr txBox="1">
            <a:spLocks noChangeArrowheads="1"/>
          </p:cNvSpPr>
          <p:nvPr/>
        </p:nvSpPr>
        <p:spPr bwMode="auto">
          <a:xfrm>
            <a:off x="1501834" y="713185"/>
            <a:ext cx="3878980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问：水流能做功吗？为什么？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65540" name="文本框 65539"/>
          <p:cNvSpPr txBox="1">
            <a:spLocks noChangeArrowheads="1"/>
          </p:cNvSpPr>
          <p:nvPr/>
        </p:nvSpPr>
        <p:spPr bwMode="auto">
          <a:xfrm>
            <a:off x="4518556" y="3706416"/>
            <a:ext cx="2477511" cy="3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想一想：电流能做功吗？</a:t>
            </a:r>
          </a:p>
        </p:txBody>
      </p:sp>
      <p:pic>
        <p:nvPicPr>
          <p:cNvPr id="65541" name="内容占位符 65540" descr="流水"/>
          <p:cNvPicPr>
            <a:picLocks noGrp="1" noRot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70124" y="519113"/>
            <a:ext cx="2317174" cy="2646760"/>
          </a:xfrm>
        </p:spPr>
      </p:pic>
      <p:pic>
        <p:nvPicPr>
          <p:cNvPr id="65542" name="内容占位符 65541" descr="水电站"/>
          <p:cNvPicPr>
            <a:picLocks noGrp="1" noRot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55281" y="1275160"/>
            <a:ext cx="2412189" cy="3511153"/>
          </a:xfrm>
        </p:spPr>
      </p:pic>
      <p:sp>
        <p:nvSpPr>
          <p:cNvPr id="65543" name="文本框 65542"/>
          <p:cNvSpPr txBox="1"/>
          <p:nvPr/>
        </p:nvSpPr>
        <p:spPr>
          <a:xfrm>
            <a:off x="4465109" y="4354116"/>
            <a:ext cx="2154461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0000FF"/>
                </a:solidFill>
                <a:latin typeface="Arial" panose="020B0604020202020204" pitchFamily="34" charset="0"/>
              </a:rPr>
              <a:t>这是类比的学习方法</a:t>
            </a:r>
          </a:p>
        </p:txBody>
      </p:sp>
    </p:spTree>
    <p:extLst>
      <p:ext uri="{BB962C8B-B14F-4D97-AF65-F5344CB8AC3E}">
        <p14:creationId xmlns:p14="http://schemas.microsoft.com/office/powerpoint/2010/main" val="41565733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66562"/>
          <p:cNvSpPr/>
          <p:nvPr/>
        </p:nvSpPr>
        <p:spPr>
          <a:xfrm>
            <a:off x="681356" y="1269325"/>
            <a:ext cx="6729095" cy="831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tx1"/>
                </a:solidFill>
                <a:latin typeface="Tahoma" panose="020B0604030504040204" pitchFamily="34" charset="0"/>
              </a:rPr>
              <a:t>       </a:t>
            </a:r>
            <a:r>
              <a:rPr lang="zh-CN" altLang="en-US" sz="1600" b="1" dirty="0">
                <a:solidFill>
                  <a:schemeClr val="tx1"/>
                </a:solidFill>
                <a:latin typeface="Tahoma" panose="020B0604030504040204" pitchFamily="34" charset="0"/>
              </a:rPr>
              <a:t>给电动机通电，电动机转动，可以带动抽水机把水抽到高处。这说明 ：电流可以做功。</a:t>
            </a:r>
          </a:p>
        </p:txBody>
      </p:sp>
      <p:sp>
        <p:nvSpPr>
          <p:cNvPr id="66566" name="矩形 66565"/>
          <p:cNvSpPr/>
          <p:nvPr/>
        </p:nvSpPr>
        <p:spPr>
          <a:xfrm>
            <a:off x="853511" y="2832927"/>
            <a:ext cx="5521549" cy="3692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1800" dirty="0">
                <a:solidFill>
                  <a:srgbClr val="000000"/>
                </a:solidFill>
                <a:latin typeface="Tahoma" panose="020B0604030504040204" pitchFamily="34" charset="0"/>
              </a:rPr>
              <a:t>      </a:t>
            </a:r>
            <a:r>
              <a:rPr lang="zh-CN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电流通过其它用电器也可以做功吗？ 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299085" y="117359"/>
            <a:ext cx="2226312" cy="616045"/>
            <a:chOff x="0" y="128"/>
            <a:chExt cx="3507" cy="1299"/>
          </a:xfrm>
        </p:grpSpPr>
        <p:sp>
          <p:nvSpPr>
            <p:cNvPr id="7170" name="矩形 7"/>
            <p:cNvSpPr/>
            <p:nvPr/>
          </p:nvSpPr>
          <p:spPr>
            <a:xfrm>
              <a:off x="873" y="128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209" cy="9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电功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97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5772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665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67585"/>
          <p:cNvSpPr>
            <a:spLocks noGrp="1" noRot="1"/>
          </p:cNvSpPr>
          <p:nvPr>
            <p:ph idx="1"/>
          </p:nvPr>
        </p:nvSpPr>
        <p:spPr>
          <a:xfrm>
            <a:off x="3748935" y="819150"/>
            <a:ext cx="6156960" cy="510778"/>
          </a:xfrm>
        </p:spPr>
        <p:txBody>
          <a:bodyPr vert="horz" wrap="square" lIns="68410" tIns="34205" rIns="68410" bIns="34205" anchor="t"/>
          <a:lstStyle/>
          <a:p>
            <a:pPr marL="0" indent="0">
              <a:buNone/>
            </a:pPr>
            <a:r>
              <a:rPr lang="zh-CN" altLang="en-US" sz="1795" b="1" dirty="0"/>
              <a:t>电能转化为内能</a:t>
            </a:r>
          </a:p>
        </p:txBody>
      </p:sp>
      <p:pic>
        <p:nvPicPr>
          <p:cNvPr id="67587" name="图片 67586" descr="4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6015" y="2071687"/>
            <a:ext cx="4147397" cy="19681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8" name="图片 67587" descr="dg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4770" y="1653778"/>
            <a:ext cx="2163962" cy="232171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88892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占位符 68609"/>
          <p:cNvSpPr>
            <a:spLocks noGrp="1" noRot="1"/>
          </p:cNvSpPr>
          <p:nvPr>
            <p:ph idx="1"/>
          </p:nvPr>
        </p:nvSpPr>
        <p:spPr>
          <a:xfrm>
            <a:off x="3494770" y="821531"/>
            <a:ext cx="3770900" cy="400050"/>
          </a:xfrm>
        </p:spPr>
        <p:txBody>
          <a:bodyPr vert="horz" wrap="square" lIns="68410" tIns="34205" rIns="68410" bIns="34205" anchor="t"/>
          <a:lstStyle/>
          <a:p>
            <a:pPr marL="0" indent="0">
              <a:buNone/>
            </a:pPr>
            <a:r>
              <a:rPr lang="zh-CN" altLang="en-US" sz="1795" b="1" dirty="0"/>
              <a:t>电能转化为机械能</a:t>
            </a:r>
          </a:p>
        </p:txBody>
      </p:sp>
      <p:pic>
        <p:nvPicPr>
          <p:cNvPr id="68611" name="图片 68610" descr="200411142320524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6015" y="1640682"/>
            <a:ext cx="3919361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2" name="图片 68611" descr="u=90136170,4230127260&amp;gp=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7086" y="1694260"/>
            <a:ext cx="2336176" cy="24026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3" name="图片 686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8670" y="1532335"/>
            <a:ext cx="3231691" cy="251102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187822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占位符 69633"/>
          <p:cNvSpPr>
            <a:spLocks noGrp="1" noRot="1"/>
          </p:cNvSpPr>
          <p:nvPr>
            <p:ph idx="1"/>
          </p:nvPr>
        </p:nvSpPr>
        <p:spPr>
          <a:xfrm>
            <a:off x="3120649" y="606029"/>
            <a:ext cx="3983496" cy="561975"/>
          </a:xfrm>
        </p:spPr>
        <p:txBody>
          <a:bodyPr vert="horz" wrap="square" lIns="68410" tIns="34205" rIns="68410" bIns="34205" anchor="t"/>
          <a:lstStyle/>
          <a:p>
            <a:pPr>
              <a:buNone/>
            </a:pPr>
            <a:r>
              <a:rPr lang="zh-CN" altLang="en-US" sz="1795" b="1" dirty="0"/>
              <a:t>电能转化为光能、声能</a:t>
            </a:r>
          </a:p>
        </p:txBody>
      </p:sp>
      <p:pic>
        <p:nvPicPr>
          <p:cNvPr id="69635" name="图片 6963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6411" y="992982"/>
            <a:ext cx="5225815" cy="3929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69635" descr="2566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9855" y="1910953"/>
            <a:ext cx="5320830" cy="28670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4050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文本占位符 51202"/>
          <p:cNvSpPr>
            <a:spLocks noGrp="1" noChangeArrowheads="1"/>
          </p:cNvSpPr>
          <p:nvPr>
            <p:ph idx="1"/>
          </p:nvPr>
        </p:nvSpPr>
        <p:spPr>
          <a:xfrm>
            <a:off x="1205230" y="1036976"/>
            <a:ext cx="6733540" cy="616838"/>
          </a:xfrm>
        </p:spPr>
        <p:txBody>
          <a:bodyPr vert="horz" lIns="68410" tIns="34205" rIns="68410" bIns="34205" rtlCol="0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定义：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电流所做的功。用</a:t>
            </a:r>
            <a:r>
              <a:rPr kumimoji="0" lang="en-US" altLang="zh-CN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W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表示。</a:t>
            </a:r>
            <a:r>
              <a:rPr kumimoji="0" lang="zh-CN" altLang="en-US" sz="7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</a:rPr>
              <a:t>电流做功的过程，就是电能向其他形式能转化的过程。</a:t>
            </a:r>
            <a:endParaRPr kumimoji="0" lang="zh-CN" altLang="en-US" sz="7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  </a:t>
            </a:r>
          </a:p>
        </p:txBody>
      </p:sp>
      <p:sp>
        <p:nvSpPr>
          <p:cNvPr id="51206" name="文本框 51205"/>
          <p:cNvSpPr txBox="1"/>
          <p:nvPr/>
        </p:nvSpPr>
        <p:spPr>
          <a:xfrm>
            <a:off x="3386691" y="3219451"/>
            <a:ext cx="2585591" cy="322742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marR="0" defTabSz="9144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defRPr/>
            </a:pPr>
            <a:r>
              <a:rPr kumimoji="0" lang="zh-CN" altLang="en-US" sz="1495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用电器就消耗了多少电能</a:t>
            </a:r>
            <a:endParaRPr kumimoji="0" lang="zh-CN" altLang="en-US" sz="1495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7" name="直接连接符 51206"/>
          <p:cNvSpPr/>
          <p:nvPr/>
        </p:nvSpPr>
        <p:spPr>
          <a:xfrm>
            <a:off x="3063641" y="2301479"/>
            <a:ext cx="592655" cy="810815"/>
          </a:xfrm>
          <a:prstGeom prst="line">
            <a:avLst/>
          </a:prstGeom>
          <a:ln w="635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08" name="直接连接符 51207"/>
          <p:cNvSpPr/>
          <p:nvPr/>
        </p:nvSpPr>
        <p:spPr>
          <a:xfrm flipH="1">
            <a:off x="4194317" y="2139554"/>
            <a:ext cx="916893" cy="0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09" name="文本框 51208"/>
          <p:cNvSpPr txBox="1"/>
          <p:nvPr/>
        </p:nvSpPr>
        <p:spPr>
          <a:xfrm>
            <a:off x="2202569" y="1839516"/>
            <a:ext cx="1884857" cy="322742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marR="0" defTabSz="9144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defRPr/>
            </a:pPr>
            <a:r>
              <a:rPr kumimoji="0" lang="zh-CN" altLang="en-US" sz="1495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电流做了多少功</a:t>
            </a:r>
            <a:endParaRPr kumimoji="0" lang="en-US" altLang="zh-CN" sz="1495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1210" name="文本框 51209"/>
          <p:cNvSpPr txBox="1"/>
          <p:nvPr/>
        </p:nvSpPr>
        <p:spPr>
          <a:xfrm>
            <a:off x="5271547" y="1653779"/>
            <a:ext cx="1779152" cy="600287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marR="0" defTabSz="9144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defRPr/>
            </a:pPr>
            <a:r>
              <a:rPr kumimoji="0" lang="zh-CN" altLang="en-US" sz="1495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就有多少电能转化</a:t>
            </a:r>
            <a:endParaRPr kumimoji="0" lang="en-US" altLang="zh-CN" sz="1495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defTabSz="9144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defRPr/>
            </a:pPr>
            <a:r>
              <a:rPr kumimoji="0" lang="zh-CN" altLang="en-US" sz="1495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成其他形式的能</a:t>
            </a:r>
            <a:endParaRPr kumimoji="0" lang="zh-CN" altLang="en-US" sz="1495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11" name="直接连接符 51210"/>
          <p:cNvSpPr/>
          <p:nvPr/>
        </p:nvSpPr>
        <p:spPr>
          <a:xfrm flipV="1">
            <a:off x="5702676" y="2409825"/>
            <a:ext cx="458446" cy="701279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2" name="直接连接符 51211"/>
          <p:cNvSpPr/>
          <p:nvPr/>
        </p:nvSpPr>
        <p:spPr>
          <a:xfrm flipH="1">
            <a:off x="5271547" y="2409826"/>
            <a:ext cx="431129" cy="647700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3" name="直接连接符 51212"/>
          <p:cNvSpPr/>
          <p:nvPr/>
        </p:nvSpPr>
        <p:spPr>
          <a:xfrm>
            <a:off x="4248951" y="1815703"/>
            <a:ext cx="862259" cy="0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4" name="直接连接符 51213"/>
          <p:cNvSpPr/>
          <p:nvPr/>
        </p:nvSpPr>
        <p:spPr>
          <a:xfrm flipH="1" flipV="1">
            <a:off x="3494771" y="2231231"/>
            <a:ext cx="592655" cy="826294"/>
          </a:xfrm>
          <a:prstGeom prst="line">
            <a:avLst/>
          </a:prstGeom>
          <a:ln w="635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5" name="文本占位符 52225"/>
          <p:cNvSpPr txBox="1"/>
          <p:nvPr/>
        </p:nvSpPr>
        <p:spPr>
          <a:xfrm>
            <a:off x="2309460" y="3868342"/>
            <a:ext cx="5763836" cy="4393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0000FF"/>
              </a:buClr>
              <a:buFont typeface="Arial" panose="020B0604020202020204" pitchFamily="34" charset="0"/>
            </a:pPr>
            <a:r>
              <a:rPr lang="en-US" altLang="zh-CN" sz="1800" b="1" dirty="0">
                <a:latin typeface="Calibri" panose="020F0502020204030204" charset="0"/>
              </a:rPr>
              <a:t>2.</a:t>
            </a:r>
            <a:r>
              <a:rPr lang="zh-CN" altLang="en-US" sz="1800" b="1" dirty="0">
                <a:latin typeface="Calibri" panose="020F0502020204030204" charset="0"/>
              </a:rPr>
              <a:t>单位：焦耳，简称</a:t>
            </a:r>
            <a:r>
              <a:rPr lang="zh-CN" altLang="en-US" sz="1800" b="1" dirty="0">
                <a:latin typeface="Times New Roman" panose="02020603050405020304" charset="0"/>
              </a:rPr>
              <a:t>“</a:t>
            </a:r>
            <a:r>
              <a:rPr lang="zh-CN" altLang="en-US" sz="1800" b="1" dirty="0">
                <a:latin typeface="Calibri" panose="020F0502020204030204" charset="0"/>
              </a:rPr>
              <a:t>焦</a:t>
            </a:r>
            <a:r>
              <a:rPr lang="zh-CN" altLang="en-US" sz="1800" b="1" dirty="0">
                <a:latin typeface="Times New Roman" panose="02020603050405020304" charset="0"/>
              </a:rPr>
              <a:t>”</a:t>
            </a:r>
            <a:r>
              <a:rPr lang="zh-CN" altLang="en-US" sz="1800" b="1" dirty="0">
                <a:latin typeface="Calibri" panose="020F0502020204030204" charset="0"/>
              </a:rPr>
              <a:t>，符号为 </a:t>
            </a:r>
            <a:r>
              <a:rPr lang="en-US" altLang="zh-CN" sz="1800" b="1" dirty="0">
                <a:latin typeface="Calibri" panose="020F0502020204030204" charset="0"/>
              </a:rPr>
              <a:t>J </a:t>
            </a:r>
            <a:r>
              <a:rPr lang="zh-CN" altLang="en-US" sz="1800" b="1" dirty="0">
                <a:latin typeface="Calibri" panose="020F0502020204030204" charset="0"/>
              </a:rPr>
              <a:t>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" y="387036"/>
            <a:ext cx="2607310" cy="391492"/>
          </a:xfrm>
        </p:spPr>
        <p:txBody>
          <a:bodyPr/>
          <a:lstStyle/>
          <a:p>
            <a:r>
              <a:rPr lang="zh-CN" altLang="en-US" sz="4000"/>
              <a:t>电功：</a:t>
            </a:r>
          </a:p>
        </p:txBody>
      </p:sp>
    </p:spTree>
    <p:extLst>
      <p:ext uri="{BB962C8B-B14F-4D97-AF65-F5344CB8AC3E}">
        <p14:creationId xmlns:p14="http://schemas.microsoft.com/office/powerpoint/2010/main" val="357947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bldLvl="0" animBg="1"/>
      <p:bldP spid="51206" grpId="1" bldLvl="0" animBg="1"/>
      <p:bldP spid="51209" grpId="0" bldLvl="0" animBg="1"/>
      <p:bldP spid="51209" grpId="1" bldLvl="0" animBg="1"/>
      <p:bldP spid="51210" grpId="0" bldLvl="0" animBg="1"/>
      <p:bldP spid="51210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52232"/>
          <p:cNvSpPr txBox="1"/>
          <p:nvPr/>
        </p:nvSpPr>
        <p:spPr>
          <a:xfrm>
            <a:off x="1986410" y="357189"/>
            <a:ext cx="5009656" cy="14800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95" dirty="0">
                <a:latin typeface="Times New Roman" panose="02020603050405020304" charset="0"/>
              </a:rPr>
              <a:t> 1</a:t>
            </a:r>
            <a:r>
              <a:rPr lang="zh-CN" altLang="en-US" sz="1495" dirty="0">
                <a:latin typeface="Times New Roman" panose="02020603050405020304" charset="0"/>
              </a:rPr>
              <a:t>焦耳的大小</a:t>
            </a:r>
          </a:p>
          <a:p>
            <a:pPr>
              <a:lnSpc>
                <a:spcPct val="150000"/>
              </a:lnSpc>
            </a:pPr>
            <a:r>
              <a:rPr lang="en-US" altLang="zh-CN" sz="1495" dirty="0">
                <a:latin typeface="Times New Roman" panose="02020603050405020304" charset="0"/>
              </a:rPr>
              <a:t>● </a:t>
            </a:r>
            <a:r>
              <a:rPr lang="zh-CN" altLang="en-US" sz="1495" dirty="0">
                <a:latin typeface="Times New Roman" panose="02020603050405020304" charset="0"/>
              </a:rPr>
              <a:t>将一个苹果从地面举到桌面所需要的能量大约为</a:t>
            </a:r>
            <a:r>
              <a:rPr lang="en-US" altLang="zh-CN" sz="1495" dirty="0">
                <a:latin typeface="Times New Roman" panose="02020603050405020304" charset="0"/>
              </a:rPr>
              <a:t>1 J</a:t>
            </a:r>
            <a:r>
              <a:rPr lang="zh-CN" altLang="en-US" sz="1495" dirty="0">
                <a:latin typeface="Times New Roman" panose="02020603050405020304" charset="0"/>
              </a:rPr>
              <a:t>。</a:t>
            </a:r>
            <a:endParaRPr lang="en-US" altLang="zh-CN" sz="1495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95" dirty="0">
                <a:latin typeface="Times New Roman" panose="02020603050405020304" charset="0"/>
              </a:rPr>
              <a:t>● </a:t>
            </a:r>
            <a:r>
              <a:rPr lang="zh-CN" altLang="en-US" sz="1495" dirty="0">
                <a:latin typeface="Times New Roman" panose="02020603050405020304" charset="0"/>
              </a:rPr>
              <a:t>普通的手电筒通电</a:t>
            </a:r>
            <a:r>
              <a:rPr lang="en-US" altLang="zh-CN" sz="1495" dirty="0">
                <a:latin typeface="Times New Roman" panose="02020603050405020304" charset="0"/>
              </a:rPr>
              <a:t>1 s</a:t>
            </a:r>
            <a:r>
              <a:rPr lang="zh-CN" altLang="en-US" sz="1495" dirty="0">
                <a:latin typeface="Times New Roman" panose="02020603050405020304" charset="0"/>
              </a:rPr>
              <a:t>，消耗的电能大约也是</a:t>
            </a:r>
            <a:r>
              <a:rPr lang="en-US" altLang="zh-CN" sz="1495" dirty="0">
                <a:latin typeface="Times New Roman" panose="02020603050405020304" charset="0"/>
              </a:rPr>
              <a:t>1 J</a:t>
            </a:r>
            <a:r>
              <a:rPr lang="zh-CN" altLang="en-US" sz="1495" dirty="0">
                <a:latin typeface="Times New Roman" panose="02020603050405020304" charset="0"/>
              </a:rPr>
              <a:t>。</a:t>
            </a:r>
            <a:endParaRPr lang="en-US" altLang="zh-CN" sz="1495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95" dirty="0">
                <a:latin typeface="Times New Roman" panose="02020603050405020304" charset="0"/>
              </a:rPr>
              <a:t>● </a:t>
            </a:r>
            <a:r>
              <a:rPr lang="zh-CN" altLang="en-US" sz="1495" dirty="0">
                <a:latin typeface="Times New Roman" panose="02020603050405020304" charset="0"/>
              </a:rPr>
              <a:t>微波炉工作</a:t>
            </a:r>
            <a:r>
              <a:rPr lang="en-US" altLang="zh-CN" sz="1495" dirty="0">
                <a:latin typeface="Times New Roman" panose="02020603050405020304" charset="0"/>
              </a:rPr>
              <a:t>1 min</a:t>
            </a:r>
            <a:r>
              <a:rPr lang="zh-CN" altLang="en-US" sz="1495" dirty="0">
                <a:latin typeface="Times New Roman" panose="02020603050405020304" charset="0"/>
              </a:rPr>
              <a:t>消耗的电能大约为</a:t>
            </a:r>
            <a:r>
              <a:rPr lang="en-US" altLang="zh-CN" sz="1495" dirty="0">
                <a:latin typeface="Times New Roman" panose="02020603050405020304" charset="0"/>
              </a:rPr>
              <a:t>60000 J</a:t>
            </a:r>
            <a:r>
              <a:rPr lang="zh-CN" altLang="en-US" sz="1495" dirty="0">
                <a:latin typeface="Times New Roman" panose="02020603050405020304" charset="0"/>
              </a:rPr>
              <a:t>。</a:t>
            </a:r>
            <a:endParaRPr lang="en-US" altLang="zh-CN" sz="1495" dirty="0">
              <a:latin typeface="Times New Roman" panose="02020603050405020304" charset="0"/>
            </a:endParaRPr>
          </a:p>
        </p:txBody>
      </p:sp>
      <p:pic>
        <p:nvPicPr>
          <p:cNvPr id="5" name="内容占位符 53249" descr="电灯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64375" y="1949053"/>
            <a:ext cx="1453727" cy="1782365"/>
          </a:xfrm>
        </p:spPr>
      </p:pic>
      <p:sp>
        <p:nvSpPr>
          <p:cNvPr id="6" name="文本框 53250"/>
          <p:cNvSpPr txBox="1"/>
          <p:nvPr/>
        </p:nvSpPr>
        <p:spPr>
          <a:xfrm>
            <a:off x="1931777" y="3946922"/>
            <a:ext cx="5172369" cy="66967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Arial" panose="020B0604020202020204" pitchFamily="34" charset="0"/>
              </a:rPr>
              <a:t>电流通过白炽灯做功</a:t>
            </a:r>
            <a:r>
              <a:rPr lang="en-US" altLang="zh-CN" sz="1495" dirty="0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r>
              <a:rPr lang="en-US" altLang="zh-CN" sz="1495" dirty="0">
                <a:solidFill>
                  <a:srgbClr val="FF0000"/>
                </a:solidFill>
                <a:latin typeface="宋体" panose="02010600030101010101" pitchFamily="2" charset="-122"/>
              </a:rPr>
              <a:t>J</a:t>
            </a:r>
            <a:r>
              <a:rPr lang="zh-CN" altLang="en-US" sz="1495" dirty="0">
                <a:latin typeface="宋体" panose="02010600030101010101" pitchFamily="2" charset="-122"/>
              </a:rPr>
              <a:t>，</a:t>
            </a:r>
            <a:r>
              <a:rPr lang="zh-CN" altLang="en-US" sz="1495" dirty="0">
                <a:latin typeface="Arial" panose="020B0604020202020204" pitchFamily="34" charset="0"/>
              </a:rPr>
              <a:t>电流做功</a:t>
            </a:r>
            <a:r>
              <a:rPr lang="en-US" altLang="zh-CN" sz="1495" dirty="0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r>
              <a:rPr lang="en-US" altLang="zh-CN" sz="1495" dirty="0">
                <a:solidFill>
                  <a:srgbClr val="FF0000"/>
                </a:solidFill>
                <a:latin typeface="宋体" panose="02010600030101010101" pitchFamily="2" charset="-122"/>
              </a:rPr>
              <a:t>J</a:t>
            </a:r>
            <a:r>
              <a:rPr lang="en-US" altLang="zh-CN" sz="1495" dirty="0">
                <a:latin typeface="Arial" panose="020B0604020202020204" pitchFamily="34" charset="0"/>
              </a:rPr>
              <a:t>=</a:t>
            </a:r>
            <a:r>
              <a:rPr lang="zh-CN" altLang="en-US" sz="1495" dirty="0">
                <a:latin typeface="Arial" panose="020B0604020202020204" pitchFamily="34" charset="0"/>
              </a:rPr>
              <a:t>消耗</a:t>
            </a:r>
            <a:endParaRPr lang="en-US" altLang="zh-CN" sz="1495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95" dirty="0">
                <a:latin typeface="Arial" panose="020B0604020202020204" pitchFamily="34" charset="0"/>
              </a:rPr>
              <a:t>电能</a:t>
            </a:r>
            <a:r>
              <a:rPr lang="en-US" altLang="zh-CN" sz="1495" dirty="0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r>
              <a:rPr lang="en-US" altLang="zh-CN" sz="1495" dirty="0">
                <a:solidFill>
                  <a:srgbClr val="FF0000"/>
                </a:solidFill>
                <a:latin typeface="宋体" panose="02010600030101010101" pitchFamily="2" charset="-122"/>
              </a:rPr>
              <a:t>J</a:t>
            </a:r>
            <a:r>
              <a:rPr lang="zh-CN" altLang="en-US" sz="1495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en-US" altLang="zh-CN" sz="1495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53251"/>
          <p:cNvSpPr txBox="1"/>
          <p:nvPr/>
        </p:nvSpPr>
        <p:spPr>
          <a:xfrm>
            <a:off x="1501835" y="2358629"/>
            <a:ext cx="1669885" cy="322742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95" dirty="0">
                <a:solidFill>
                  <a:srgbClr val="FF0000"/>
                </a:solidFill>
                <a:latin typeface="Verdana" panose="020B0604030504040204" pitchFamily="34" charset="0"/>
              </a:rPr>
              <a:t>100J</a:t>
            </a:r>
          </a:p>
        </p:txBody>
      </p:sp>
      <p:sp>
        <p:nvSpPr>
          <p:cNvPr id="8" name="右箭头 7"/>
          <p:cNvSpPr/>
          <p:nvPr/>
        </p:nvSpPr>
        <p:spPr>
          <a:xfrm>
            <a:off x="3010195" y="2705101"/>
            <a:ext cx="539209" cy="161925"/>
          </a:xfrm>
          <a:prstGeom prst="rightArrow">
            <a:avLst>
              <a:gd name="adj1" fmla="val 50000"/>
              <a:gd name="adj2" fmla="val 83440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sz="100" dirty="0">
              <a:latin typeface="Arial" panose="020B0604020202020204" pitchFamily="34" charset="0"/>
            </a:endParaRPr>
          </a:p>
        </p:txBody>
      </p:sp>
      <p:sp>
        <p:nvSpPr>
          <p:cNvPr id="9" name="文本框 53253"/>
          <p:cNvSpPr txBox="1"/>
          <p:nvPr/>
        </p:nvSpPr>
        <p:spPr>
          <a:xfrm>
            <a:off x="5865390" y="2326482"/>
            <a:ext cx="1615252" cy="322742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95" dirty="0">
                <a:solidFill>
                  <a:srgbClr val="FF0000"/>
                </a:solidFill>
                <a:latin typeface="Verdana" panose="020B0604030504040204" pitchFamily="34" charset="0"/>
              </a:rPr>
              <a:t>100J</a:t>
            </a:r>
          </a:p>
        </p:txBody>
      </p:sp>
      <p:sp>
        <p:nvSpPr>
          <p:cNvPr id="10" name="文本框 53254"/>
          <p:cNvSpPr txBox="1"/>
          <p:nvPr/>
        </p:nvSpPr>
        <p:spPr>
          <a:xfrm>
            <a:off x="6187252" y="2842023"/>
            <a:ext cx="1293390" cy="322742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Arial" panose="020B0604020202020204" pitchFamily="34" charset="0"/>
              </a:rPr>
              <a:t>内能、光能</a:t>
            </a:r>
          </a:p>
        </p:txBody>
      </p:sp>
      <p:sp>
        <p:nvSpPr>
          <p:cNvPr id="11" name="右箭头 10"/>
          <p:cNvSpPr/>
          <p:nvPr/>
        </p:nvSpPr>
        <p:spPr>
          <a:xfrm>
            <a:off x="5487707" y="2705101"/>
            <a:ext cx="539209" cy="161925"/>
          </a:xfrm>
          <a:prstGeom prst="rightArrow">
            <a:avLst>
              <a:gd name="adj1" fmla="val 50000"/>
              <a:gd name="adj2" fmla="val 83440"/>
            </a:avLst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 sz="100" dirty="0">
              <a:latin typeface="Times New Roman" panose="02020603050405020304" charset="0"/>
            </a:endParaRPr>
          </a:p>
        </p:txBody>
      </p:sp>
      <p:sp>
        <p:nvSpPr>
          <p:cNvPr id="12" name="文本框 53258"/>
          <p:cNvSpPr txBox="1"/>
          <p:nvPr/>
        </p:nvSpPr>
        <p:spPr>
          <a:xfrm>
            <a:off x="1447202" y="2844404"/>
            <a:ext cx="1669885" cy="322742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95" dirty="0">
                <a:latin typeface="Verdana" panose="020B0604030504040204" pitchFamily="34" charset="0"/>
              </a:rPr>
              <a:t>电能</a:t>
            </a:r>
          </a:p>
        </p:txBody>
      </p:sp>
    </p:spTree>
    <p:extLst>
      <p:ext uri="{BB962C8B-B14F-4D97-AF65-F5344CB8AC3E}">
        <p14:creationId xmlns:p14="http://schemas.microsoft.com/office/powerpoint/2010/main" val="164296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 bldLvl="0" animBg="1"/>
      <p:bldP spid="8" grpId="1" bldLvl="0" animBg="1"/>
      <p:bldP spid="9" grpId="0"/>
      <p:bldP spid="9" grpId="1"/>
      <p:bldP spid="10" grpId="0"/>
      <p:bldP spid="10" grpId="1"/>
      <p:bldP spid="12" grpId="0"/>
      <p:bldP spid="12" grpId="1"/>
      <p:bldP spid="12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71681"/>
          <p:cNvSpPr/>
          <p:nvPr/>
        </p:nvSpPr>
        <p:spPr>
          <a:xfrm>
            <a:off x="1716805" y="547600"/>
            <a:ext cx="5710390" cy="113246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95" dirty="0">
                <a:latin typeface="Arial" panose="020B0604020202020204" pitchFamily="34" charset="0"/>
              </a:rPr>
              <a:t>电功的单位</a:t>
            </a:r>
            <a:r>
              <a:rPr lang="zh-CN" altLang="en-US" sz="1495" dirty="0">
                <a:solidFill>
                  <a:srgbClr val="FF00FF"/>
                </a:solidFill>
                <a:latin typeface="Arial" panose="020B0604020202020204" pitchFamily="34" charset="0"/>
              </a:rPr>
              <a:t>焦耳（</a:t>
            </a:r>
            <a:r>
              <a:rPr lang="en-US" altLang="zh-CN" sz="1495" dirty="0">
                <a:solidFill>
                  <a:srgbClr val="FF00FF"/>
                </a:solidFill>
                <a:latin typeface="Arial" panose="020B0604020202020204" pitchFamily="34" charset="0"/>
              </a:rPr>
              <a:t>J</a:t>
            </a:r>
            <a:r>
              <a:rPr lang="zh-CN" altLang="en-US" sz="1495" dirty="0">
                <a:solidFill>
                  <a:srgbClr val="FF00FF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1495" dirty="0">
                <a:latin typeface="Arial" panose="020B0604020202020204" pitchFamily="34" charset="0"/>
              </a:rPr>
              <a:t>很小，生活中常用</a:t>
            </a:r>
            <a:r>
              <a:rPr lang="zh-CN" altLang="en-US" sz="1495" dirty="0">
                <a:solidFill>
                  <a:srgbClr val="FF00FF"/>
                </a:solidFill>
                <a:latin typeface="Arial" panose="020B0604020202020204" pitchFamily="34" charset="0"/>
              </a:rPr>
              <a:t>千瓦时 </a:t>
            </a:r>
            <a:r>
              <a:rPr lang="en-US" altLang="zh-CN" sz="1495" dirty="0">
                <a:solidFill>
                  <a:srgbClr val="FF00FF"/>
                </a:solidFill>
                <a:latin typeface="Arial" panose="020B0604020202020204" pitchFamily="34" charset="0"/>
              </a:rPr>
              <a:t>(KW</a:t>
            </a:r>
            <a:r>
              <a:rPr lang="en-US" altLang="zh-CN" sz="1495" dirty="0">
                <a:solidFill>
                  <a:srgbClr val="FF00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•</a:t>
            </a:r>
            <a:r>
              <a:rPr lang="en-US" altLang="zh-CN" sz="1495" dirty="0">
                <a:solidFill>
                  <a:srgbClr val="FF00FF"/>
                </a:solidFill>
                <a:latin typeface="Arial" panose="020B0604020202020204" pitchFamily="34" charset="0"/>
              </a:rPr>
              <a:t>h)</a:t>
            </a:r>
            <a:r>
              <a:rPr lang="zh-CN" altLang="en-US" sz="1495" dirty="0">
                <a:latin typeface="Arial" panose="020B0604020202020204" pitchFamily="34" charset="0"/>
              </a:rPr>
              <a:t>作单位比较方便。</a:t>
            </a:r>
            <a:r>
              <a:rPr lang="zh-CN" altLang="en-US" sz="1495" dirty="0">
                <a:solidFill>
                  <a:srgbClr val="FF00FF"/>
                </a:solidFill>
                <a:latin typeface="Arial" panose="020B0604020202020204" pitchFamily="34" charset="0"/>
              </a:rPr>
              <a:t>千瓦时</a:t>
            </a:r>
            <a:r>
              <a:rPr lang="zh-CN" altLang="en-US" sz="1495" dirty="0">
                <a:latin typeface="Arial" panose="020B0604020202020204" pitchFamily="34" charset="0"/>
              </a:rPr>
              <a:t>也就是我们所说的“</a:t>
            </a:r>
            <a:r>
              <a:rPr lang="zh-CN" altLang="en-US" sz="1495" dirty="0">
                <a:solidFill>
                  <a:srgbClr val="FF00FF"/>
                </a:solidFill>
                <a:latin typeface="Arial" panose="020B0604020202020204" pitchFamily="34" charset="0"/>
              </a:rPr>
              <a:t>度</a:t>
            </a:r>
            <a:r>
              <a:rPr lang="zh-CN" altLang="en-US" sz="1495" dirty="0">
                <a:latin typeface="Arial" panose="020B0604020202020204" pitchFamily="34" charset="0"/>
              </a:rPr>
              <a:t>”。</a:t>
            </a:r>
            <a:r>
              <a:rPr lang="zh-CN" altLang="en-US" sz="1495" dirty="0">
                <a:latin typeface="宋体" panose="02010600030101010101" pitchFamily="2" charset="-122"/>
              </a:rPr>
              <a:t>1千瓦时=3</a:t>
            </a:r>
            <a:r>
              <a:rPr lang="en-US" altLang="zh-CN" sz="1495" dirty="0">
                <a:latin typeface="宋体" panose="02010600030101010101" pitchFamily="2" charset="-122"/>
              </a:rPr>
              <a:t>.6</a:t>
            </a:r>
            <a:r>
              <a:rPr lang="zh-CN" altLang="en-US" sz="1495" dirty="0">
                <a:latin typeface="宋体" panose="02010600030101010101" pitchFamily="2" charset="-122"/>
              </a:rPr>
              <a:t>×10</a:t>
            </a:r>
            <a:r>
              <a:rPr lang="zh-CN" altLang="en-US" sz="1495" baseline="30000" dirty="0">
                <a:latin typeface="宋体" panose="02010600030101010101" pitchFamily="2" charset="-122"/>
              </a:rPr>
              <a:t>6</a:t>
            </a:r>
            <a:r>
              <a:rPr lang="zh-CN" altLang="en-US" sz="1495" dirty="0">
                <a:latin typeface="宋体" panose="02010600030101010101" pitchFamily="2" charset="-122"/>
              </a:rPr>
              <a:t>焦，即 1KW·h=3</a:t>
            </a:r>
            <a:r>
              <a:rPr lang="en-US" altLang="zh-CN" sz="1495" dirty="0">
                <a:latin typeface="宋体" panose="02010600030101010101" pitchFamily="2" charset="-122"/>
              </a:rPr>
              <a:t>.6</a:t>
            </a:r>
            <a:r>
              <a:rPr lang="zh-CN" altLang="en-US" sz="1495" dirty="0">
                <a:latin typeface="宋体" panose="02010600030101010101" pitchFamily="2" charset="-122"/>
              </a:rPr>
              <a:t>×10</a:t>
            </a:r>
            <a:r>
              <a:rPr lang="zh-CN" altLang="en-US" sz="1495" baseline="30000" dirty="0">
                <a:latin typeface="宋体" panose="02010600030101010101" pitchFamily="2" charset="-122"/>
              </a:rPr>
              <a:t>6</a:t>
            </a:r>
            <a:r>
              <a:rPr lang="zh-CN" altLang="en-US" sz="1495" dirty="0">
                <a:latin typeface="宋体" panose="02010600030101010101" pitchFamily="2" charset="-122"/>
              </a:rPr>
              <a:t>J</a:t>
            </a:r>
            <a:r>
              <a:rPr lang="zh-CN" altLang="en-US" sz="1495" dirty="0">
                <a:latin typeface="Arial" panose="020B0604020202020204" pitchFamily="34" charset="0"/>
              </a:rPr>
              <a:t> 。</a:t>
            </a:r>
            <a:endParaRPr lang="zh-CN" altLang="en-US" sz="1495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71684" name="矩形 71683" descr="一度电的作用"/>
          <p:cNvSpPr/>
          <p:nvPr/>
        </p:nvSpPr>
        <p:spPr>
          <a:xfrm>
            <a:off x="1544591" y="1794273"/>
            <a:ext cx="5778088" cy="3132534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endParaRPr lang="zh-CN" altLang="en-US" sz="100" dirty="0"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111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1137" descr="51409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9502" y="789385"/>
            <a:ext cx="1555868" cy="1715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91138" descr="16448109tupian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88832" y="519113"/>
            <a:ext cx="1906235" cy="1938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91139" descr="caimei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9188" y="588168"/>
            <a:ext cx="1760149" cy="18216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91140" descr="g_maos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36512" y="3061098"/>
            <a:ext cx="2199593" cy="1568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91141" descr="tu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29010" y="3101579"/>
            <a:ext cx="2640225" cy="14704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文本框 91142"/>
          <p:cNvSpPr txBox="1"/>
          <p:nvPr/>
        </p:nvSpPr>
        <p:spPr>
          <a:xfrm>
            <a:off x="1478081" y="2538413"/>
            <a:ext cx="1370589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生产化肥</a:t>
            </a:r>
            <a:r>
              <a:rPr lang="en-US" altLang="zh-CN" sz="1495" dirty="0">
                <a:latin typeface="Times New Roman" panose="02020603050405020304" charset="0"/>
              </a:rPr>
              <a:t>0.7kg</a:t>
            </a:r>
          </a:p>
        </p:txBody>
      </p:sp>
      <p:sp>
        <p:nvSpPr>
          <p:cNvPr id="41992" name="文本框 91143"/>
          <p:cNvSpPr txBox="1"/>
          <p:nvPr/>
        </p:nvSpPr>
        <p:spPr>
          <a:xfrm>
            <a:off x="3830884" y="2541985"/>
            <a:ext cx="1515486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灌溉农田</a:t>
            </a:r>
            <a:r>
              <a:rPr lang="en-US" altLang="zh-CN" sz="1495" dirty="0">
                <a:latin typeface="Times New Roman" panose="02020603050405020304" charset="0"/>
              </a:rPr>
              <a:t>330m</a:t>
            </a:r>
            <a:r>
              <a:rPr lang="en-US" altLang="zh-CN" sz="1495" baseline="30000" dirty="0">
                <a:latin typeface="Times New Roman" panose="02020603050405020304" charset="0"/>
              </a:rPr>
              <a:t>2</a:t>
            </a:r>
          </a:p>
        </p:txBody>
      </p:sp>
      <p:sp>
        <p:nvSpPr>
          <p:cNvPr id="41993" name="文本框 91144"/>
          <p:cNvSpPr txBox="1"/>
          <p:nvPr/>
        </p:nvSpPr>
        <p:spPr>
          <a:xfrm>
            <a:off x="6168249" y="2518173"/>
            <a:ext cx="1222128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采煤</a:t>
            </a:r>
            <a:r>
              <a:rPr lang="en-US" altLang="zh-CN" sz="1495" dirty="0">
                <a:latin typeface="Times New Roman" panose="02020603050405020304" charset="0"/>
              </a:rPr>
              <a:t>105kg</a:t>
            </a:r>
          </a:p>
        </p:txBody>
      </p:sp>
      <p:sp>
        <p:nvSpPr>
          <p:cNvPr id="41994" name="文本框 91145"/>
          <p:cNvSpPr txBox="1"/>
          <p:nvPr/>
        </p:nvSpPr>
        <p:spPr>
          <a:xfrm>
            <a:off x="1778564" y="4710113"/>
            <a:ext cx="1319519" cy="106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 dirty="0">
              <a:latin typeface="Times New Roman" panose="02020603050405020304" charset="0"/>
            </a:endParaRPr>
          </a:p>
        </p:txBody>
      </p:sp>
      <p:sp>
        <p:nvSpPr>
          <p:cNvPr id="41995" name="文本框 91146"/>
          <p:cNvSpPr txBox="1"/>
          <p:nvPr/>
        </p:nvSpPr>
        <p:spPr>
          <a:xfrm>
            <a:off x="2046982" y="4710113"/>
            <a:ext cx="1662759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炼钢</a:t>
            </a:r>
            <a:r>
              <a:rPr lang="en-US" altLang="zh-CN" sz="1495" dirty="0">
                <a:latin typeface="Times New Roman" panose="02020603050405020304" charset="0"/>
              </a:rPr>
              <a:t>1.6kg</a:t>
            </a:r>
          </a:p>
        </p:txBody>
      </p:sp>
      <p:sp>
        <p:nvSpPr>
          <p:cNvPr id="41996" name="文本框 91147"/>
          <p:cNvSpPr txBox="1"/>
          <p:nvPr/>
        </p:nvSpPr>
        <p:spPr>
          <a:xfrm>
            <a:off x="5308365" y="4677966"/>
            <a:ext cx="1418096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机织棉</a:t>
            </a:r>
            <a:r>
              <a:rPr lang="en-US" altLang="zh-CN" sz="1495" dirty="0">
                <a:latin typeface="Times New Roman" panose="02020603050405020304" charset="0"/>
              </a:rPr>
              <a:t>11m</a:t>
            </a:r>
          </a:p>
        </p:txBody>
      </p:sp>
      <p:pic>
        <p:nvPicPr>
          <p:cNvPr id="41997" name="图片 91137" descr="51409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9502" y="729853"/>
            <a:ext cx="1595062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8" name="图片 91138" descr="16448109tupian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6837" y="588169"/>
            <a:ext cx="1907422" cy="1865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图片 91139" descr="caimei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7194" y="584597"/>
            <a:ext cx="1760149" cy="18216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00" name="图片 91140" descr="g_maos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4518" y="3057525"/>
            <a:ext cx="2200781" cy="156805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55304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20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认识电能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grpSp>
        <p:nvGrpSpPr>
          <p:cNvPr id="2062" name="组合 2061"/>
          <p:cNvGrpSpPr/>
          <p:nvPr/>
        </p:nvGrpSpPr>
        <p:grpSpPr>
          <a:xfrm>
            <a:off x="1583055" y="1640445"/>
            <a:ext cx="5394960" cy="3297025"/>
            <a:chOff x="0" y="528"/>
            <a:chExt cx="5472" cy="3884"/>
          </a:xfrm>
        </p:grpSpPr>
        <p:pic>
          <p:nvPicPr>
            <p:cNvPr id="15364" name="图片 2050" descr="hdgk_tu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28"/>
              <a:ext cx="2640" cy="1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2051" descr="made-in-china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36" y="2592"/>
              <a:ext cx="1536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6" name="图片 2052" descr="yt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72" y="528"/>
              <a:ext cx="2352" cy="1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2053" descr="无标题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544"/>
              <a:ext cx="2208" cy="15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8" name="图片 2054" descr="无标题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04" y="2592"/>
              <a:ext cx="1512" cy="14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9" name="文本框 2055"/>
            <p:cNvSpPr txBox="1"/>
            <p:nvPr/>
          </p:nvSpPr>
          <p:spPr>
            <a:xfrm>
              <a:off x="384" y="2160"/>
              <a:ext cx="1296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水力发电</a:t>
              </a:r>
            </a:p>
          </p:txBody>
        </p:sp>
        <p:sp>
          <p:nvSpPr>
            <p:cNvPr id="15370" name="文本框 2056"/>
            <p:cNvSpPr txBox="1"/>
            <p:nvPr/>
          </p:nvSpPr>
          <p:spPr>
            <a:xfrm>
              <a:off x="3552" y="2160"/>
              <a:ext cx="1296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火力发电</a:t>
              </a:r>
            </a:p>
          </p:txBody>
        </p:sp>
        <p:sp>
          <p:nvSpPr>
            <p:cNvPr id="15371" name="文本框 2057"/>
            <p:cNvSpPr txBox="1"/>
            <p:nvPr/>
          </p:nvSpPr>
          <p:spPr>
            <a:xfrm>
              <a:off x="384" y="4032"/>
              <a:ext cx="1008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核电站</a:t>
              </a:r>
            </a:p>
          </p:txBody>
        </p:sp>
        <p:sp>
          <p:nvSpPr>
            <p:cNvPr id="15372" name="文本框 2058"/>
            <p:cNvSpPr txBox="1"/>
            <p:nvPr/>
          </p:nvSpPr>
          <p:spPr>
            <a:xfrm>
              <a:off x="2544" y="4032"/>
              <a:ext cx="1152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太阳能电池</a:t>
              </a:r>
            </a:p>
          </p:txBody>
        </p:sp>
        <p:sp>
          <p:nvSpPr>
            <p:cNvPr id="15373" name="文本框 2059"/>
            <p:cNvSpPr txBox="1"/>
            <p:nvPr/>
          </p:nvSpPr>
          <p:spPr>
            <a:xfrm>
              <a:off x="4224" y="4032"/>
              <a:ext cx="1152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普通电池</a:t>
              </a:r>
            </a:p>
          </p:txBody>
        </p:sp>
      </p:grpSp>
      <p:sp>
        <p:nvSpPr>
          <p:cNvPr id="15363" name="文本框 2060"/>
          <p:cNvSpPr txBox="1"/>
          <p:nvPr/>
        </p:nvSpPr>
        <p:spPr>
          <a:xfrm>
            <a:off x="3079786" y="1075323"/>
            <a:ext cx="4389684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latin typeface="Times New Roman" panose="02020603050405020304" charset="0"/>
                <a:ea typeface="华文行楷" pitchFamily="2" charset="-122"/>
              </a:rPr>
              <a:t>我们用的电从哪儿来？</a:t>
            </a:r>
          </a:p>
        </p:txBody>
      </p:sp>
    </p:spTree>
    <p:extLst>
      <p:ext uri="{BB962C8B-B14F-4D97-AF65-F5344CB8AC3E}">
        <p14:creationId xmlns:p14="http://schemas.microsoft.com/office/powerpoint/2010/main" val="180398027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75777"/>
          <p:cNvSpPr>
            <a:spLocks noGrp="1" noRot="1" noChangeArrowheads="1"/>
          </p:cNvSpPr>
          <p:nvPr>
            <p:ph type="title"/>
          </p:nvPr>
        </p:nvSpPr>
        <p:spPr>
          <a:xfrm>
            <a:off x="139065" y="1152196"/>
            <a:ext cx="2993390" cy="432232"/>
          </a:xfrm>
        </p:spPr>
        <p:txBody>
          <a:bodyPr vert="horz" lIns="68410" tIns="34205" rIns="68410" bIns="34205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探究：影响电流做功的因素</a:t>
            </a:r>
          </a:p>
        </p:txBody>
      </p:sp>
      <p:sp>
        <p:nvSpPr>
          <p:cNvPr id="75779" name="文本框 75778"/>
          <p:cNvSpPr txBox="1">
            <a:spLocks noChangeArrowheads="1"/>
          </p:cNvSpPr>
          <p:nvPr/>
        </p:nvSpPr>
        <p:spPr bwMode="auto">
          <a:xfrm>
            <a:off x="378472" y="1584120"/>
            <a:ext cx="5415844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研究电功跟电压的关系</a:t>
            </a:r>
          </a:p>
        </p:txBody>
      </p:sp>
      <p:sp>
        <p:nvSpPr>
          <p:cNvPr id="75780" name="文本框 75779"/>
          <p:cNvSpPr txBox="1">
            <a:spLocks noChangeArrowheads="1"/>
          </p:cNvSpPr>
          <p:nvPr/>
        </p:nvSpPr>
        <p:spPr bwMode="auto">
          <a:xfrm>
            <a:off x="378731" y="1984489"/>
            <a:ext cx="6437254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保持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不变，改变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75781" name="文本框 75780"/>
          <p:cNvSpPr txBox="1">
            <a:spLocks noChangeArrowheads="1"/>
          </p:cNvSpPr>
          <p:nvPr/>
        </p:nvSpPr>
        <p:spPr bwMode="auto">
          <a:xfrm>
            <a:off x="911860" y="1984195"/>
            <a:ext cx="168021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 和通电时间</a:t>
            </a:r>
          </a:p>
        </p:txBody>
      </p:sp>
      <p:sp>
        <p:nvSpPr>
          <p:cNvPr id="75782" name="文本框 75781"/>
          <p:cNvSpPr txBox="1">
            <a:spLocks noChangeArrowheads="1"/>
          </p:cNvSpPr>
          <p:nvPr/>
        </p:nvSpPr>
        <p:spPr bwMode="auto">
          <a:xfrm>
            <a:off x="3673475" y="2023026"/>
            <a:ext cx="69215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电压</a:t>
            </a:r>
          </a:p>
        </p:txBody>
      </p:sp>
      <p:sp>
        <p:nvSpPr>
          <p:cNvPr id="75783" name="文本框 75782"/>
          <p:cNvSpPr txBox="1">
            <a:spLocks noChangeArrowheads="1"/>
          </p:cNvSpPr>
          <p:nvPr/>
        </p:nvSpPr>
        <p:spPr bwMode="auto">
          <a:xfrm>
            <a:off x="434975" y="2383961"/>
            <a:ext cx="38366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研究电功跟电流的关系</a:t>
            </a:r>
          </a:p>
        </p:txBody>
      </p:sp>
      <p:sp>
        <p:nvSpPr>
          <p:cNvPr id="75784" name="文本框 75783"/>
          <p:cNvSpPr txBox="1">
            <a:spLocks noChangeArrowheads="1"/>
          </p:cNvSpPr>
          <p:nvPr/>
        </p:nvSpPr>
        <p:spPr bwMode="auto">
          <a:xfrm>
            <a:off x="434705" y="2873686"/>
            <a:ext cx="6437254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保持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不变，改变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75785" name="文本框 75784"/>
          <p:cNvSpPr txBox="1">
            <a:spLocks noChangeArrowheads="1"/>
          </p:cNvSpPr>
          <p:nvPr/>
        </p:nvSpPr>
        <p:spPr bwMode="auto">
          <a:xfrm>
            <a:off x="814071" y="2873485"/>
            <a:ext cx="1876425" cy="3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电压和通电时间</a:t>
            </a:r>
          </a:p>
        </p:txBody>
      </p:sp>
      <p:sp>
        <p:nvSpPr>
          <p:cNvPr id="75786" name="文本框 75785"/>
          <p:cNvSpPr txBox="1">
            <a:spLocks noChangeArrowheads="1"/>
          </p:cNvSpPr>
          <p:nvPr/>
        </p:nvSpPr>
        <p:spPr bwMode="auto">
          <a:xfrm>
            <a:off x="3669665" y="2904041"/>
            <a:ext cx="695960" cy="3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</a:t>
            </a:r>
          </a:p>
        </p:txBody>
      </p:sp>
      <p:sp>
        <p:nvSpPr>
          <p:cNvPr id="75787" name="文本框 75786"/>
          <p:cNvSpPr txBox="1">
            <a:spLocks noChangeArrowheads="1"/>
          </p:cNvSpPr>
          <p:nvPr/>
        </p:nvSpPr>
        <p:spPr bwMode="auto">
          <a:xfrm>
            <a:off x="425451" y="3355370"/>
            <a:ext cx="2938145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研究电功跟时间的关系</a:t>
            </a:r>
          </a:p>
        </p:txBody>
      </p:sp>
      <p:sp>
        <p:nvSpPr>
          <p:cNvPr id="75788" name="文本框 75787"/>
          <p:cNvSpPr txBox="1">
            <a:spLocks noChangeArrowheads="1"/>
          </p:cNvSpPr>
          <p:nvPr/>
        </p:nvSpPr>
        <p:spPr bwMode="auto">
          <a:xfrm>
            <a:off x="333116" y="3867174"/>
            <a:ext cx="6437254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保持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不变，改变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75789" name="文本框 75788"/>
          <p:cNvSpPr txBox="1">
            <a:spLocks noChangeArrowheads="1"/>
          </p:cNvSpPr>
          <p:nvPr/>
        </p:nvSpPr>
        <p:spPr bwMode="auto">
          <a:xfrm>
            <a:off x="802641" y="3867173"/>
            <a:ext cx="1345565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电压和电流</a:t>
            </a:r>
          </a:p>
        </p:txBody>
      </p:sp>
      <p:sp>
        <p:nvSpPr>
          <p:cNvPr id="75790" name="文本框 75789"/>
          <p:cNvSpPr txBox="1">
            <a:spLocks noChangeArrowheads="1"/>
          </p:cNvSpPr>
          <p:nvPr/>
        </p:nvSpPr>
        <p:spPr bwMode="auto">
          <a:xfrm>
            <a:off x="3213736" y="3890727"/>
            <a:ext cx="992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通电时间</a:t>
            </a:r>
          </a:p>
        </p:txBody>
      </p:sp>
      <p:sp>
        <p:nvSpPr>
          <p:cNvPr id="75791" name="文本框 75790"/>
          <p:cNvSpPr txBox="1">
            <a:spLocks noChangeArrowheads="1"/>
          </p:cNvSpPr>
          <p:nvPr/>
        </p:nvSpPr>
        <p:spPr bwMode="auto">
          <a:xfrm>
            <a:off x="3363595" y="4484648"/>
            <a:ext cx="161036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控制变量法</a:t>
            </a:r>
          </a:p>
        </p:txBody>
      </p:sp>
      <p:sp>
        <p:nvSpPr>
          <p:cNvPr id="75792" name="文本框 75791"/>
          <p:cNvSpPr txBox="1">
            <a:spLocks noChangeArrowheads="1"/>
          </p:cNvSpPr>
          <p:nvPr/>
        </p:nvSpPr>
        <p:spPr bwMode="auto">
          <a:xfrm>
            <a:off x="425450" y="4484648"/>
            <a:ext cx="5763260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实验采用的方法是：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7" name="矩形 76801"/>
          <p:cNvSpPr>
            <a:spLocks noChangeArrowheads="1"/>
          </p:cNvSpPr>
          <p:nvPr/>
        </p:nvSpPr>
        <p:spPr bwMode="auto">
          <a:xfrm>
            <a:off x="378485" y="274799"/>
            <a:ext cx="6033441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问题：</a:t>
            </a:r>
            <a:r>
              <a:rPr kumimoji="0" lang="zh-CN" altLang="en-US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电流做功的多少跟什么因素有关？</a:t>
            </a:r>
          </a:p>
        </p:txBody>
      </p:sp>
      <p:sp>
        <p:nvSpPr>
          <p:cNvPr id="18" name="文本框 76803"/>
          <p:cNvSpPr txBox="1">
            <a:spLocks noChangeArrowheads="1"/>
          </p:cNvSpPr>
          <p:nvPr/>
        </p:nvSpPr>
        <p:spPr bwMode="auto">
          <a:xfrm>
            <a:off x="378485" y="598036"/>
            <a:ext cx="5655757" cy="554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猜想：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电流做功多少跟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电压、电流、通电时间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三个因素都有关系。下面让我们进入探究。</a:t>
            </a:r>
          </a:p>
        </p:txBody>
      </p:sp>
    </p:spTree>
    <p:extLst>
      <p:ext uri="{BB962C8B-B14F-4D97-AF65-F5344CB8AC3E}">
        <p14:creationId xmlns:p14="http://schemas.microsoft.com/office/powerpoint/2010/main" val="292740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  <p:bldP spid="75783" grpId="0"/>
      <p:bldP spid="75784" grpId="0"/>
      <p:bldP spid="75785" grpId="0"/>
      <p:bldP spid="75786" grpId="0"/>
      <p:bldP spid="75787" grpId="0"/>
      <p:bldP spid="75788" grpId="0"/>
      <p:bldP spid="75789" grpId="0"/>
      <p:bldP spid="75790" grpId="0"/>
      <p:bldP spid="75791" grpId="0"/>
      <p:bldP spid="757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77825"/>
          <p:cNvSpPr txBox="1"/>
          <p:nvPr/>
        </p:nvSpPr>
        <p:spPr>
          <a:xfrm>
            <a:off x="351978" y="170366"/>
            <a:ext cx="3501296" cy="507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b="1" dirty="0">
                <a:latin typeface="Tahoma" panose="020B0604030504040204" pitchFamily="34" charset="0"/>
              </a:rPr>
              <a:t>实验探究思路：</a:t>
            </a:r>
          </a:p>
        </p:txBody>
      </p:sp>
      <p:sp>
        <p:nvSpPr>
          <p:cNvPr id="44035" name="文本框 77827"/>
          <p:cNvSpPr txBox="1"/>
          <p:nvPr/>
        </p:nvSpPr>
        <p:spPr>
          <a:xfrm>
            <a:off x="457200" y="1389000"/>
            <a:ext cx="7602220" cy="1942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latin typeface="宋体" panose="02010600030101010101" pitchFamily="2" charset="-122"/>
              </a:rPr>
              <a:t>   </a:t>
            </a:r>
            <a:r>
              <a:rPr lang="zh-CN" altLang="en-US" sz="2000" dirty="0">
                <a:latin typeface="宋体" panose="02010600030101010101" pitchFamily="2" charset="-122"/>
              </a:rPr>
              <a:t>一般都是依据电流的热效应设计的。即电流做功使电能转化为物体的内能。当物体的内能增加时，温度就会升高，因此，通过温度变化的大小，可以判断电流做功的多少。即温度变化越</a:t>
            </a:r>
            <a:r>
              <a:rPr lang="zh-CN" altLang="en-US" sz="2000" u="sng" dirty="0">
                <a:solidFill>
                  <a:srgbClr val="FF0000"/>
                </a:solidFill>
                <a:latin typeface="宋体" panose="02010600030101010101" pitchFamily="2" charset="-122"/>
              </a:rPr>
              <a:t> 大 </a:t>
            </a:r>
            <a:r>
              <a:rPr lang="zh-CN" altLang="en-US" sz="2000" dirty="0">
                <a:latin typeface="宋体" panose="02010600030101010101" pitchFamily="2" charset="-122"/>
              </a:rPr>
              <a:t>，电流做的功就越</a:t>
            </a:r>
            <a:r>
              <a:rPr lang="zh-CN" altLang="en-US" sz="2000" u="sng" dirty="0">
                <a:solidFill>
                  <a:srgbClr val="FF0000"/>
                </a:solidFill>
                <a:latin typeface="宋体" panose="02010600030101010101" pitchFamily="2" charset="-122"/>
              </a:rPr>
              <a:t> 多 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r>
              <a:rPr lang="zh-CN" altLang="en-US" sz="2000" dirty="0">
                <a:latin typeface="Arial" panose="020B0604020202020204" pitchFamily="34" charset="0"/>
              </a:rPr>
              <a:t>这种探究方法称为转化（换）法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45398226"/>
      </p:ext>
    </p:extLst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图片 78849" descr="Snap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6704" y="2518173"/>
            <a:ext cx="4740051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图片 78850" descr="Snap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09461" y="951310"/>
            <a:ext cx="3232879" cy="1448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60" name="文本框 78859"/>
          <p:cNvSpPr txBox="1">
            <a:spLocks noChangeArrowheads="1"/>
          </p:cNvSpPr>
          <p:nvPr/>
        </p:nvSpPr>
        <p:spPr bwMode="auto">
          <a:xfrm>
            <a:off x="1824885" y="542925"/>
            <a:ext cx="5415844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研究电功跟电压的关系</a:t>
            </a:r>
          </a:p>
        </p:txBody>
      </p:sp>
      <p:sp>
        <p:nvSpPr>
          <p:cNvPr id="45061" name="文本框 78860"/>
          <p:cNvSpPr txBox="1"/>
          <p:nvPr/>
        </p:nvSpPr>
        <p:spPr>
          <a:xfrm>
            <a:off x="1786652" y="1275160"/>
            <a:ext cx="414729" cy="135016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电路图</a:t>
            </a:r>
          </a:p>
        </p:txBody>
      </p:sp>
      <p:sp>
        <p:nvSpPr>
          <p:cNvPr id="45062" name="文本框 78862"/>
          <p:cNvSpPr txBox="1"/>
          <p:nvPr/>
        </p:nvSpPr>
        <p:spPr>
          <a:xfrm>
            <a:off x="1733207" y="3382567"/>
            <a:ext cx="414729" cy="2051446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实物图</a:t>
            </a:r>
          </a:p>
        </p:txBody>
      </p:sp>
    </p:spTree>
    <p:extLst>
      <p:ext uri="{BB962C8B-B14F-4D97-AF65-F5344CB8AC3E}">
        <p14:creationId xmlns:p14="http://schemas.microsoft.com/office/powerpoint/2010/main" val="2875525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占位符 82946"/>
          <p:cNvSpPr>
            <a:spLocks noGrp="1"/>
          </p:cNvSpPr>
          <p:nvPr>
            <p:ph idx="1"/>
          </p:nvPr>
        </p:nvSpPr>
        <p:spPr>
          <a:xfrm>
            <a:off x="217171" y="810992"/>
            <a:ext cx="8607425" cy="2732166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/>
              <a:t>实验步骤：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）开关断开，根据电路图连接实物图。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 &gt;R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，闭合开关观察电压表的示</a:t>
            </a:r>
            <a:r>
              <a:rPr lang="en-US" altLang="zh-CN" sz="2000" dirty="0"/>
              <a:t>V</a:t>
            </a:r>
            <a:r>
              <a:rPr lang="en-US" altLang="zh-CN" sz="2000" baseline="-25000" dirty="0"/>
              <a:t>1</a:t>
            </a:r>
            <a:r>
              <a:rPr lang="zh-CN" altLang="en-US" sz="2000" dirty="0"/>
              <a:t>的示数大于</a:t>
            </a:r>
            <a:r>
              <a:rPr lang="en-US" altLang="zh-CN" sz="2000" dirty="0"/>
              <a:t>V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的示数过一段时间再观察瓶中温度计的示数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1</a:t>
            </a:r>
            <a:r>
              <a:rPr lang="zh-CN" altLang="en-US" sz="2000" dirty="0"/>
              <a:t>电阻丝使煤油温度升高更高。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）断开开关，在相等的时间内，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1</a:t>
            </a:r>
            <a:r>
              <a:rPr lang="zh-CN" altLang="en-US" sz="2000" dirty="0"/>
              <a:t>电阻丝消耗的电能多。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结论：在</a:t>
            </a:r>
            <a:r>
              <a:rPr lang="zh-CN" altLang="en-US" sz="2000" u="sng" dirty="0">
                <a:solidFill>
                  <a:srgbClr val="FF0000"/>
                </a:solidFill>
              </a:rPr>
              <a:t>电流</a:t>
            </a:r>
            <a:r>
              <a:rPr lang="zh-CN" altLang="en-US" sz="2000" dirty="0"/>
              <a:t>、</a:t>
            </a:r>
            <a:r>
              <a:rPr lang="zh-CN" altLang="en-US" sz="2000" u="sng" dirty="0">
                <a:solidFill>
                  <a:srgbClr val="FF0000"/>
                </a:solidFill>
              </a:rPr>
              <a:t>通电时间</a:t>
            </a:r>
            <a:r>
              <a:rPr lang="zh-CN" altLang="en-US" sz="2000" dirty="0"/>
              <a:t>相同的情况下，</a:t>
            </a:r>
            <a:r>
              <a:rPr lang="zh-CN" altLang="en-US" sz="2000" u="sng" dirty="0">
                <a:solidFill>
                  <a:srgbClr val="FF0000"/>
                </a:solidFill>
              </a:rPr>
              <a:t>电压</a:t>
            </a:r>
            <a:r>
              <a:rPr lang="zh-CN" altLang="en-US" sz="2000" dirty="0"/>
              <a:t>越大，电流做的功越多。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000" dirty="0"/>
          </a:p>
          <a:p>
            <a:pPr marL="0" indent="0">
              <a:lnSpc>
                <a:spcPct val="150000"/>
              </a:lnSpc>
              <a:buNone/>
            </a:pPr>
            <a:endParaRPr lang="zh-CN" alt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3352372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文本占位符 81923"/>
          <p:cNvSpPr>
            <a:spLocks noGrp="1"/>
          </p:cNvSpPr>
          <p:nvPr>
            <p:ph idx="1"/>
          </p:nvPr>
        </p:nvSpPr>
        <p:spPr>
          <a:xfrm>
            <a:off x="1664548" y="751286"/>
            <a:ext cx="5386153" cy="3125390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495" dirty="0"/>
              <a:t>通过探究，完成下列问题</a:t>
            </a:r>
            <a:r>
              <a:rPr lang="en-US" altLang="zh-CN" sz="1495" dirty="0"/>
              <a:t>:(</a:t>
            </a:r>
            <a:r>
              <a:rPr lang="zh-CN" altLang="en-US" sz="1495" dirty="0"/>
              <a:t>若</a:t>
            </a:r>
            <a:r>
              <a:rPr lang="en-US" altLang="zh-CN" sz="1495" dirty="0"/>
              <a:t>R</a:t>
            </a:r>
            <a:r>
              <a:rPr lang="en-US" altLang="zh-CN" sz="1495" baseline="-25000" dirty="0"/>
              <a:t>1</a:t>
            </a:r>
            <a:r>
              <a:rPr lang="en-US" altLang="zh-CN" sz="1495" dirty="0"/>
              <a:t>&gt;R</a:t>
            </a:r>
            <a:r>
              <a:rPr lang="en-US" altLang="zh-CN" sz="1495" baseline="-25000" dirty="0"/>
              <a:t>2</a:t>
            </a:r>
            <a:r>
              <a:rPr lang="en-US" altLang="zh-CN" sz="1495" dirty="0"/>
              <a:t>)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495" dirty="0"/>
              <a:t> </a:t>
            </a:r>
            <a:r>
              <a:rPr lang="zh-CN" altLang="en-US" sz="1495" dirty="0"/>
              <a:t>（</a:t>
            </a:r>
            <a:r>
              <a:rPr lang="en-US" altLang="zh-CN" sz="1495" dirty="0"/>
              <a:t>1</a:t>
            </a:r>
            <a:r>
              <a:rPr lang="zh-CN" altLang="en-US" sz="1495" dirty="0"/>
              <a:t>）两电阻丝怎么联？（         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95" dirty="0"/>
              <a:t> （</a:t>
            </a:r>
            <a:r>
              <a:rPr lang="en-US" altLang="zh-CN" sz="1495" dirty="0"/>
              <a:t>2</a:t>
            </a:r>
            <a:r>
              <a:rPr lang="zh-CN" altLang="en-US" sz="1495" dirty="0"/>
              <a:t>）二者电流什么关系？（         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95" dirty="0"/>
              <a:t> （</a:t>
            </a:r>
            <a:r>
              <a:rPr lang="en-US" altLang="zh-CN" sz="1495" dirty="0"/>
              <a:t>3</a:t>
            </a:r>
            <a:r>
              <a:rPr lang="zh-CN" altLang="en-US" sz="1495" dirty="0"/>
              <a:t>）哪根电阻丝两端的电压高呢（      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95" dirty="0"/>
              <a:t> （</a:t>
            </a:r>
            <a:r>
              <a:rPr lang="en-US" altLang="zh-CN" sz="1495" dirty="0"/>
              <a:t>4</a:t>
            </a:r>
            <a:r>
              <a:rPr lang="zh-CN" altLang="en-US" sz="1495" dirty="0"/>
              <a:t>）哪根电阻丝使煤油温度升高更快？（       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95" dirty="0"/>
              <a:t> （</a:t>
            </a:r>
            <a:r>
              <a:rPr lang="en-US" altLang="zh-CN" sz="1495" dirty="0"/>
              <a:t>5</a:t>
            </a:r>
            <a:r>
              <a:rPr lang="zh-CN" altLang="en-US" sz="1495" dirty="0"/>
              <a:t>）在相等的时间内，哪根电阻丝消耗的电能多（      ）</a:t>
            </a:r>
          </a:p>
        </p:txBody>
      </p:sp>
      <p:sp>
        <p:nvSpPr>
          <p:cNvPr id="81925" name="文本框 81924"/>
          <p:cNvSpPr txBox="1"/>
          <p:nvPr/>
        </p:nvSpPr>
        <p:spPr>
          <a:xfrm>
            <a:off x="3871266" y="1129904"/>
            <a:ext cx="748242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95" dirty="0">
                <a:solidFill>
                  <a:srgbClr val="FF3300"/>
                </a:solidFill>
                <a:latin typeface="Times New Roman" panose="02020603050405020304" charset="0"/>
              </a:rPr>
              <a:t>串联</a:t>
            </a:r>
          </a:p>
        </p:txBody>
      </p:sp>
      <p:sp>
        <p:nvSpPr>
          <p:cNvPr id="81926" name="文本框 81925"/>
          <p:cNvSpPr txBox="1"/>
          <p:nvPr/>
        </p:nvSpPr>
        <p:spPr>
          <a:xfrm>
            <a:off x="4087425" y="1508523"/>
            <a:ext cx="633037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95" dirty="0">
                <a:solidFill>
                  <a:srgbClr val="FF3300"/>
                </a:solidFill>
                <a:latin typeface="Times New Roman" panose="02020603050405020304" charset="0"/>
              </a:rPr>
              <a:t>相等</a:t>
            </a:r>
          </a:p>
        </p:txBody>
      </p:sp>
      <p:sp>
        <p:nvSpPr>
          <p:cNvPr id="81927" name="文本框 81926"/>
          <p:cNvSpPr txBox="1"/>
          <p:nvPr/>
        </p:nvSpPr>
        <p:spPr>
          <a:xfrm>
            <a:off x="4733526" y="1924050"/>
            <a:ext cx="349179" cy="663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95" dirty="0">
                <a:solidFill>
                  <a:srgbClr val="FF3300"/>
                </a:solidFill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solidFill>
                  <a:srgbClr val="FF3300"/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81928" name="文本框 81927"/>
          <p:cNvSpPr txBox="1"/>
          <p:nvPr/>
        </p:nvSpPr>
        <p:spPr>
          <a:xfrm>
            <a:off x="5320243" y="2301479"/>
            <a:ext cx="598593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95" dirty="0">
                <a:solidFill>
                  <a:srgbClr val="FF3300"/>
                </a:solidFill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solidFill>
                  <a:srgbClr val="FF3300"/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81929" name="文本框 81928"/>
          <p:cNvSpPr txBox="1"/>
          <p:nvPr/>
        </p:nvSpPr>
        <p:spPr>
          <a:xfrm>
            <a:off x="6044730" y="2696766"/>
            <a:ext cx="897890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95" dirty="0">
                <a:solidFill>
                  <a:srgbClr val="FF3300"/>
                </a:solidFill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solidFill>
                  <a:srgbClr val="FF3300"/>
                </a:solidFill>
                <a:latin typeface="Tahom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38213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 build="p"/>
      <p:bldP spid="81926" grpId="0" build="p"/>
      <p:bldP spid="81927" grpId="0" build="p"/>
      <p:bldP spid="81928" grpId="0" build="p"/>
      <p:bldP spid="8192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图片 79873" descr="Snap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0986" y="2733675"/>
            <a:ext cx="4497763" cy="23562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5" name="图片 79874" descr="Snap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0985" y="998935"/>
            <a:ext cx="3664008" cy="16275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79883"/>
          <p:cNvSpPr txBox="1"/>
          <p:nvPr/>
        </p:nvSpPr>
        <p:spPr>
          <a:xfrm>
            <a:off x="2039856" y="542925"/>
            <a:ext cx="4525081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95" b="1" dirty="0">
                <a:latin typeface="Times New Roman" panose="02020603050405020304" charset="0"/>
              </a:rPr>
              <a:t>2.</a:t>
            </a:r>
            <a:r>
              <a:rPr lang="zh-CN" altLang="en-US" sz="1495" b="1" dirty="0">
                <a:latin typeface="Times New Roman" panose="02020603050405020304" charset="0"/>
              </a:rPr>
              <a:t>研究电功跟电流的关系</a:t>
            </a:r>
          </a:p>
        </p:txBody>
      </p:sp>
      <p:sp>
        <p:nvSpPr>
          <p:cNvPr id="48133" name="文本框 79885"/>
          <p:cNvSpPr txBox="1"/>
          <p:nvPr/>
        </p:nvSpPr>
        <p:spPr>
          <a:xfrm>
            <a:off x="1894732" y="1384697"/>
            <a:ext cx="414729" cy="971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电路图</a:t>
            </a:r>
          </a:p>
        </p:txBody>
      </p:sp>
      <p:sp>
        <p:nvSpPr>
          <p:cNvPr id="48134" name="文本框 79887"/>
          <p:cNvSpPr txBox="1"/>
          <p:nvPr/>
        </p:nvSpPr>
        <p:spPr>
          <a:xfrm>
            <a:off x="1894732" y="3543300"/>
            <a:ext cx="414729" cy="1188244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实物图</a:t>
            </a:r>
          </a:p>
        </p:txBody>
      </p:sp>
    </p:spTree>
    <p:extLst>
      <p:ext uri="{BB962C8B-B14F-4D97-AF65-F5344CB8AC3E}">
        <p14:creationId xmlns:p14="http://schemas.microsoft.com/office/powerpoint/2010/main" val="19778520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占位符 83969"/>
          <p:cNvSpPr>
            <a:spLocks noGrp="1"/>
          </p:cNvSpPr>
          <p:nvPr>
            <p:ph idx="1"/>
          </p:nvPr>
        </p:nvSpPr>
        <p:spPr>
          <a:xfrm>
            <a:off x="165735" y="864465"/>
            <a:ext cx="8265160" cy="2842293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/>
              <a:t>实验步骤：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）开关断开，根据电路图连接实物图。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 &gt;R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 ，闭合开关观察电流表的示</a:t>
            </a:r>
            <a:r>
              <a:rPr lang="en-US" altLang="zh-CN" sz="2000" dirty="0"/>
              <a:t>A</a:t>
            </a:r>
            <a:r>
              <a:rPr lang="en-US" altLang="zh-CN" sz="2000" baseline="-25000" dirty="0"/>
              <a:t>1</a:t>
            </a:r>
            <a:r>
              <a:rPr lang="zh-CN" altLang="en-US" sz="2000" dirty="0"/>
              <a:t>的示数小于</a:t>
            </a:r>
            <a:r>
              <a:rPr lang="en-US" altLang="zh-CN" sz="2000" dirty="0"/>
              <a:t>A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的示数过一段时间再观察瓶中温度计的示数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电阻丝使煤油温度升高更高。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）断开开关，在相等的时间内， </a:t>
            </a:r>
            <a:r>
              <a:rPr lang="en-US" altLang="zh-CN" sz="2000" dirty="0"/>
              <a:t>R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电阻丝消耗的电能多。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结论：在</a:t>
            </a:r>
            <a:r>
              <a:rPr lang="zh-CN" altLang="en-US" sz="2000" u="sng" dirty="0">
                <a:solidFill>
                  <a:srgbClr val="FF0000"/>
                </a:solidFill>
              </a:rPr>
              <a:t>电压</a:t>
            </a:r>
            <a:r>
              <a:rPr lang="zh-CN" altLang="en-US" sz="2000" dirty="0"/>
              <a:t>、</a:t>
            </a:r>
            <a:r>
              <a:rPr lang="zh-CN" altLang="en-US" sz="2000" u="sng" dirty="0">
                <a:solidFill>
                  <a:srgbClr val="FF0000"/>
                </a:solidFill>
              </a:rPr>
              <a:t>通电时间</a:t>
            </a:r>
            <a:r>
              <a:rPr lang="zh-CN" altLang="en-US" sz="2000" dirty="0"/>
              <a:t>相同的情况下，</a:t>
            </a:r>
            <a:r>
              <a:rPr lang="zh-CN" altLang="en-US" sz="2000" u="sng" dirty="0">
                <a:solidFill>
                  <a:srgbClr val="FF0000"/>
                </a:solidFill>
              </a:rPr>
              <a:t>电流</a:t>
            </a:r>
            <a:r>
              <a:rPr lang="zh-CN" altLang="en-US" sz="2000" dirty="0"/>
              <a:t>越大，电流做的功越多。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000" dirty="0"/>
          </a:p>
          <a:p>
            <a:pPr marL="0" indent="0">
              <a:lnSpc>
                <a:spcPct val="150000"/>
              </a:lnSpc>
              <a:buNone/>
            </a:pPr>
            <a:endParaRPr lang="zh-CN" alt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3453169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文本占位符 80899"/>
          <p:cNvSpPr>
            <a:spLocks noGrp="1"/>
          </p:cNvSpPr>
          <p:nvPr>
            <p:ph idx="1"/>
          </p:nvPr>
        </p:nvSpPr>
        <p:spPr>
          <a:xfrm>
            <a:off x="767715" y="952312"/>
            <a:ext cx="7037070" cy="4103978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/>
              <a:t>通过探究，完成下列问题</a:t>
            </a:r>
            <a:r>
              <a:rPr lang="en-US" altLang="zh-CN" sz="1800" dirty="0"/>
              <a:t>:(</a:t>
            </a:r>
            <a:r>
              <a:rPr lang="zh-CN" altLang="en-US" sz="1800" dirty="0"/>
              <a:t>若</a:t>
            </a:r>
            <a:r>
              <a:rPr lang="en-US" altLang="zh-CN" sz="1800" dirty="0"/>
              <a:t>R</a:t>
            </a:r>
            <a:r>
              <a:rPr lang="en-US" altLang="zh-CN" sz="1800" baseline="-25000" dirty="0"/>
              <a:t>1</a:t>
            </a:r>
            <a:r>
              <a:rPr lang="en-US" altLang="zh-CN" sz="1800" dirty="0"/>
              <a:t>&gt;R</a:t>
            </a:r>
            <a:r>
              <a:rPr lang="en-US" altLang="zh-CN" sz="1800" baseline="-25000" dirty="0"/>
              <a:t>2</a:t>
            </a:r>
            <a:r>
              <a:rPr lang="en-US" altLang="zh-CN" sz="1800" dirty="0"/>
              <a:t>)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/>
              <a:t> </a:t>
            </a: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）两电阻丝怎么联？（</a:t>
            </a:r>
            <a:r>
              <a:rPr lang="zh-CN" altLang="en-US" sz="1800" dirty="0">
                <a:solidFill>
                  <a:srgbClr val="FF3300"/>
                </a:solidFill>
              </a:rPr>
              <a:t>并联</a:t>
            </a:r>
            <a:r>
              <a:rPr lang="zh-CN" altLang="en-US" sz="1800" dirty="0"/>
              <a:t>   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/>
              <a:t> （</a:t>
            </a:r>
            <a:r>
              <a:rPr lang="en-US" altLang="zh-CN" sz="1800" dirty="0"/>
              <a:t>2</a:t>
            </a:r>
            <a:r>
              <a:rPr lang="zh-CN" altLang="en-US" sz="1800" dirty="0"/>
              <a:t>）二者电压什么关系？（</a:t>
            </a:r>
            <a:r>
              <a:rPr lang="zh-CN" altLang="en-US" sz="1800" dirty="0">
                <a:solidFill>
                  <a:srgbClr val="FF3300"/>
                </a:solidFill>
              </a:rPr>
              <a:t>相等</a:t>
            </a:r>
            <a:r>
              <a:rPr lang="zh-CN" altLang="en-US" sz="1800" dirty="0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/>
              <a:t> （</a:t>
            </a:r>
            <a:r>
              <a:rPr lang="en-US" altLang="zh-CN" sz="1800" dirty="0"/>
              <a:t>3</a:t>
            </a:r>
            <a:r>
              <a:rPr lang="zh-CN" altLang="en-US" sz="1800" dirty="0"/>
              <a:t>）哪根电阻丝的电流大呢（ </a:t>
            </a:r>
            <a:r>
              <a:rPr lang="en-US" altLang="zh-CN" sz="1800" dirty="0">
                <a:solidFill>
                  <a:srgbClr val="FF0000"/>
                </a:solidFill>
              </a:rPr>
              <a:t>R</a:t>
            </a:r>
            <a:r>
              <a:rPr lang="en-US" altLang="zh-CN" sz="1800" baseline="-25000" dirty="0">
                <a:solidFill>
                  <a:srgbClr val="FF0000"/>
                </a:solidFill>
              </a:rPr>
              <a:t>2</a:t>
            </a:r>
            <a:r>
              <a:rPr lang="en-US" altLang="zh-CN" sz="1800" dirty="0"/>
              <a:t> </a:t>
            </a:r>
            <a:r>
              <a:rPr lang="zh-CN" altLang="en-US" sz="1800" dirty="0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/>
              <a:t> （</a:t>
            </a:r>
            <a:r>
              <a:rPr lang="en-US" altLang="zh-CN" sz="1800" dirty="0"/>
              <a:t>4</a:t>
            </a:r>
            <a:r>
              <a:rPr lang="zh-CN" altLang="en-US" sz="1800" dirty="0"/>
              <a:t>）哪根电阻丝使煤油温度升高更快？（ </a:t>
            </a:r>
            <a:r>
              <a:rPr lang="en-US" altLang="zh-CN" sz="1800" dirty="0">
                <a:solidFill>
                  <a:srgbClr val="FF0000"/>
                </a:solidFill>
              </a:rPr>
              <a:t>R</a:t>
            </a:r>
            <a:r>
              <a:rPr lang="en-US" altLang="zh-CN" sz="1800" baseline="-25000" dirty="0">
                <a:solidFill>
                  <a:srgbClr val="FF0000"/>
                </a:solidFill>
              </a:rPr>
              <a:t>2</a:t>
            </a:r>
            <a:r>
              <a:rPr lang="zh-CN" altLang="en-US" sz="1800" dirty="0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/>
              <a:t> （</a:t>
            </a:r>
            <a:r>
              <a:rPr lang="en-US" altLang="zh-CN" sz="1800" dirty="0"/>
              <a:t>5</a:t>
            </a:r>
            <a:r>
              <a:rPr lang="zh-CN" altLang="en-US" sz="1800" dirty="0"/>
              <a:t>）在相等的时间内，哪根电阻丝消耗的电能多（   </a:t>
            </a:r>
            <a:r>
              <a:rPr lang="en-US" altLang="zh-CN" sz="1800" dirty="0">
                <a:solidFill>
                  <a:srgbClr val="FF0000"/>
                </a:solidFill>
              </a:rPr>
              <a:t>R</a:t>
            </a:r>
            <a:r>
              <a:rPr lang="en-US" altLang="zh-CN" sz="1800" baseline="-25000" dirty="0">
                <a:solidFill>
                  <a:srgbClr val="FF0000"/>
                </a:solidFill>
              </a:rPr>
              <a:t>2</a:t>
            </a:r>
            <a:r>
              <a:rPr lang="en-US" altLang="zh-CN" sz="1800" dirty="0">
                <a:solidFill>
                  <a:srgbClr val="FF0000"/>
                </a:solidFill>
              </a:rPr>
              <a:t>   </a:t>
            </a:r>
            <a:r>
              <a:rPr lang="zh-CN" altLang="en-US" sz="1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193116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84997"/>
          <p:cNvSpPr/>
          <p:nvPr/>
        </p:nvSpPr>
        <p:spPr>
          <a:xfrm>
            <a:off x="1447201" y="1113235"/>
            <a:ext cx="5871916" cy="8108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CN" sz="1495" b="1" dirty="0">
                <a:latin typeface="Times New Roman" panose="02020603050405020304" charset="0"/>
              </a:rPr>
              <a:t>     3.</a:t>
            </a:r>
            <a:r>
              <a:rPr lang="zh-CN" altLang="en-US" sz="1495" b="1" dirty="0">
                <a:latin typeface="Times New Roman" panose="02020603050405020304" charset="0"/>
              </a:rPr>
              <a:t>电功与通电时间的关系：</a:t>
            </a:r>
            <a:r>
              <a:rPr lang="zh-CN" altLang="en-US" sz="1495" dirty="0">
                <a:latin typeface="Arial" panose="020B0604020202020204" pitchFamily="34" charset="0"/>
              </a:rPr>
              <a:t>在</a:t>
            </a:r>
            <a:r>
              <a:rPr lang="zh-CN" altLang="en-US" sz="1495" u="sng" dirty="0">
                <a:solidFill>
                  <a:srgbClr val="FF0000"/>
                </a:solidFill>
                <a:latin typeface="Arial" panose="020B0604020202020204" pitchFamily="34" charset="0"/>
              </a:rPr>
              <a:t>电压、电流</a:t>
            </a:r>
            <a:r>
              <a:rPr lang="zh-CN" altLang="en-US" sz="1495" dirty="0">
                <a:latin typeface="Arial" panose="020B0604020202020204" pitchFamily="34" charset="0"/>
              </a:rPr>
              <a:t>相同的情况下，</a:t>
            </a:r>
            <a:r>
              <a:rPr lang="zh-CN" altLang="en-US" sz="1495" u="sng" dirty="0">
                <a:solidFill>
                  <a:srgbClr val="FF0000"/>
                </a:solidFill>
                <a:latin typeface="Arial" panose="020B0604020202020204" pitchFamily="34" charset="0"/>
              </a:rPr>
              <a:t>通电时间</a:t>
            </a:r>
            <a:r>
              <a:rPr lang="zh-CN" altLang="en-US" sz="1495" dirty="0">
                <a:latin typeface="Arial" panose="020B0604020202020204" pitchFamily="34" charset="0"/>
              </a:rPr>
              <a:t>越长，电流做的功越多。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000FF"/>
              </a:buClr>
            </a:pPr>
            <a:endParaRPr lang="zh-CN" altLang="en-US" sz="1495" dirty="0">
              <a:latin typeface="Times New Roman" panose="02020603050405020304" charset="0"/>
            </a:endParaRPr>
          </a:p>
        </p:txBody>
      </p:sp>
      <p:sp>
        <p:nvSpPr>
          <p:cNvPr id="51203" name="文本框 86019"/>
          <p:cNvSpPr txBox="1"/>
          <p:nvPr/>
        </p:nvSpPr>
        <p:spPr>
          <a:xfrm>
            <a:off x="1663360" y="2518173"/>
            <a:ext cx="5655757" cy="11324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b="1" dirty="0">
                <a:latin typeface="Times New Roman" panose="02020603050405020304" charset="0"/>
              </a:rPr>
              <a:t>结论</a:t>
            </a:r>
            <a:r>
              <a:rPr lang="en-US" altLang="zh-CN" sz="1495" b="1" dirty="0">
                <a:latin typeface="Times New Roman" panose="02020603050405020304" charset="0"/>
              </a:rPr>
              <a:t>:</a:t>
            </a:r>
            <a:r>
              <a:rPr lang="zh-CN" altLang="en-US" sz="1495" dirty="0">
                <a:latin typeface="Tahoma" panose="020B0604030504040204" pitchFamily="34" charset="0"/>
              </a:rPr>
              <a:t>电流做功跟电流的大小、电压的高低</a:t>
            </a:r>
            <a:r>
              <a:rPr lang="zh-CN" altLang="en-US" sz="1495" u="sng" dirty="0">
                <a:latin typeface="Tahoma" panose="020B0604030504040204" pitchFamily="34" charset="0"/>
              </a:rPr>
              <a:t>          </a:t>
            </a:r>
            <a:r>
              <a:rPr lang="zh-CN" altLang="en-US" sz="1495" dirty="0">
                <a:latin typeface="Tahoma" panose="020B0604030504040204" pitchFamily="34" charset="0"/>
              </a:rPr>
              <a:t>。通过用电器的电流越大，电流做功</a:t>
            </a:r>
            <a:r>
              <a:rPr lang="zh-CN" altLang="en-US" sz="1495" u="sng" dirty="0">
                <a:latin typeface="Tahoma" panose="020B0604030504040204" pitchFamily="34" charset="0"/>
              </a:rPr>
              <a:t>          </a:t>
            </a:r>
            <a:r>
              <a:rPr lang="zh-CN" altLang="en-US" sz="1495" dirty="0">
                <a:latin typeface="Tahoma" panose="020B0604030504040204" pitchFamily="34" charset="0"/>
              </a:rPr>
              <a:t>；加在用电器上的电压越高，电流做功</a:t>
            </a:r>
            <a:r>
              <a:rPr lang="zh-CN" altLang="en-US" sz="1495" u="sng" dirty="0">
                <a:latin typeface="Tahoma" panose="020B0604030504040204" pitchFamily="34" charset="0"/>
              </a:rPr>
              <a:t>           </a:t>
            </a:r>
            <a:r>
              <a:rPr lang="zh-CN" altLang="en-US" sz="1495" dirty="0">
                <a:latin typeface="Tahoma" panose="020B0604030504040204" pitchFamily="34" charset="0"/>
              </a:rPr>
              <a:t>。用电器通电时间越长，电流做功</a:t>
            </a:r>
            <a:r>
              <a:rPr lang="zh-CN" altLang="en-US" sz="1495" u="sng" dirty="0">
                <a:latin typeface="Tahoma" panose="020B0604030504040204" pitchFamily="34" charset="0"/>
              </a:rPr>
              <a:t>            </a:t>
            </a:r>
            <a:r>
              <a:rPr lang="zh-CN" altLang="en-US" sz="1495" dirty="0">
                <a:latin typeface="Tahoma" panose="020B0604030504040204" pitchFamily="34" charset="0"/>
              </a:rPr>
              <a:t>。</a:t>
            </a:r>
          </a:p>
        </p:txBody>
      </p:sp>
      <p:sp>
        <p:nvSpPr>
          <p:cNvPr id="8" name="文本框 86020"/>
          <p:cNvSpPr txBox="1"/>
          <p:nvPr/>
        </p:nvSpPr>
        <p:spPr>
          <a:xfrm>
            <a:off x="5219289" y="2525317"/>
            <a:ext cx="744678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dirty="0">
                <a:solidFill>
                  <a:srgbClr val="FF0000"/>
                </a:solidFill>
                <a:latin typeface="Tahoma" panose="020B0604030504040204" pitchFamily="34" charset="0"/>
              </a:rPr>
              <a:t>有关</a:t>
            </a:r>
          </a:p>
        </p:txBody>
      </p:sp>
      <p:sp>
        <p:nvSpPr>
          <p:cNvPr id="9" name="文本框 86021"/>
          <p:cNvSpPr txBox="1"/>
          <p:nvPr/>
        </p:nvSpPr>
        <p:spPr>
          <a:xfrm>
            <a:off x="5541151" y="3243263"/>
            <a:ext cx="697172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dirty="0">
                <a:solidFill>
                  <a:srgbClr val="FF0000"/>
                </a:solidFill>
                <a:latin typeface="Tahoma" panose="020B0604030504040204" pitchFamily="34" charset="0"/>
              </a:rPr>
              <a:t>越多</a:t>
            </a:r>
          </a:p>
        </p:txBody>
      </p:sp>
      <p:sp>
        <p:nvSpPr>
          <p:cNvPr id="10" name="文本框 86022"/>
          <p:cNvSpPr txBox="1"/>
          <p:nvPr/>
        </p:nvSpPr>
        <p:spPr>
          <a:xfrm>
            <a:off x="3498333" y="2880123"/>
            <a:ext cx="695984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dirty="0">
                <a:solidFill>
                  <a:srgbClr val="FF0000"/>
                </a:solidFill>
                <a:latin typeface="Tahoma" panose="020B0604030504040204" pitchFamily="34" charset="0"/>
              </a:rPr>
              <a:t>越多</a:t>
            </a:r>
          </a:p>
        </p:txBody>
      </p:sp>
      <p:sp>
        <p:nvSpPr>
          <p:cNvPr id="11" name="文本框 86023"/>
          <p:cNvSpPr txBox="1"/>
          <p:nvPr/>
        </p:nvSpPr>
        <p:spPr>
          <a:xfrm>
            <a:off x="2039855" y="3203972"/>
            <a:ext cx="695984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dirty="0">
                <a:solidFill>
                  <a:srgbClr val="FF0000"/>
                </a:solidFill>
                <a:latin typeface="Tahoma" panose="020B0604030504040204" pitchFamily="34" charset="0"/>
              </a:rPr>
              <a:t>越多</a:t>
            </a:r>
          </a:p>
        </p:txBody>
      </p:sp>
    </p:spTree>
    <p:extLst>
      <p:ext uri="{BB962C8B-B14F-4D97-AF65-F5344CB8AC3E}">
        <p14:creationId xmlns:p14="http://schemas.microsoft.com/office/powerpoint/2010/main" val="67402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87041"/>
          <p:cNvSpPr/>
          <p:nvPr/>
        </p:nvSpPr>
        <p:spPr>
          <a:xfrm>
            <a:off x="1770251" y="744142"/>
            <a:ext cx="5710390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495" b="1" dirty="0">
                <a:latin typeface="Arial" panose="020B0604020202020204" pitchFamily="34" charset="0"/>
              </a:rPr>
              <a:t>实验表明：</a:t>
            </a:r>
            <a:r>
              <a:rPr lang="zh-CN" altLang="en-US" sz="1495" dirty="0">
                <a:latin typeface="Arial" panose="020B0604020202020204" pitchFamily="34" charset="0"/>
              </a:rPr>
              <a:t>电流所作的功跟电压、电流和通电时间成正比。电功等于电压、电流和通电时间的乘积。写成公式为</a:t>
            </a:r>
          </a:p>
        </p:txBody>
      </p:sp>
      <p:sp>
        <p:nvSpPr>
          <p:cNvPr id="52227" name="矩形 87042"/>
          <p:cNvSpPr>
            <a:spLocks noTextEdit="1"/>
          </p:cNvSpPr>
          <p:nvPr/>
        </p:nvSpPr>
        <p:spPr>
          <a:xfrm>
            <a:off x="3548215" y="1437084"/>
            <a:ext cx="1939490" cy="378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 eaLnBrk="0" hangingPunct="0"/>
            <a:r>
              <a:rPr lang="zh-CN" altLang="en-US" sz="2695" b="1" i="1">
                <a:ln w="25400" cap="flat" cmpd="sng">
                  <a:solidFill>
                    <a:srgbClr val="00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W=UIt</a:t>
            </a:r>
          </a:p>
        </p:txBody>
      </p:sp>
      <p:sp>
        <p:nvSpPr>
          <p:cNvPr id="87044" name="文本框 87043"/>
          <p:cNvSpPr txBox="1"/>
          <p:nvPr/>
        </p:nvSpPr>
        <p:spPr>
          <a:xfrm>
            <a:off x="1931776" y="2043113"/>
            <a:ext cx="4255476" cy="136417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i="1" dirty="0">
                <a:latin typeface="Arial" panose="020B0604020202020204" pitchFamily="34" charset="0"/>
              </a:rPr>
              <a:t>W</a:t>
            </a:r>
            <a:r>
              <a:rPr lang="zh-CN" altLang="en-US" sz="1495" i="1" dirty="0">
                <a:latin typeface="Arial" panose="020B0604020202020204" pitchFamily="34" charset="0"/>
              </a:rPr>
              <a:t>：</a:t>
            </a:r>
            <a:r>
              <a:rPr lang="zh-CN" altLang="en-US" sz="1495" dirty="0">
                <a:latin typeface="Arial" panose="020B0604020202020204" pitchFamily="34" charset="0"/>
              </a:rPr>
              <a:t>电功</a:t>
            </a:r>
            <a:r>
              <a:rPr lang="en-US" altLang="zh-CN" sz="1495" dirty="0">
                <a:latin typeface="Arial" panose="020B0604020202020204" pitchFamily="34" charset="0"/>
              </a:rPr>
              <a:t>—</a:t>
            </a:r>
            <a:r>
              <a:rPr lang="zh-CN" altLang="en-US" sz="1495" dirty="0">
                <a:latin typeface="Arial" panose="020B0604020202020204" pitchFamily="34" charset="0"/>
              </a:rPr>
              <a:t>单位用  </a:t>
            </a:r>
            <a:r>
              <a:rPr lang="en-US" altLang="zh-CN" sz="1495" dirty="0">
                <a:latin typeface="Arial" panose="020B0604020202020204" pitchFamily="34" charset="0"/>
              </a:rPr>
              <a:t>J </a:t>
            </a:r>
            <a:r>
              <a:rPr lang="zh-CN" altLang="en-US" sz="1495" dirty="0">
                <a:latin typeface="Arial" panose="020B0604020202020204" pitchFamily="34" charset="0"/>
              </a:rPr>
              <a:t>（焦耳）  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i="1" dirty="0">
                <a:latin typeface="Arial" panose="020B0604020202020204" pitchFamily="34" charset="0"/>
              </a:rPr>
              <a:t>U</a:t>
            </a:r>
            <a:r>
              <a:rPr lang="zh-CN" altLang="en-US" sz="1495" dirty="0">
                <a:latin typeface="Arial" panose="020B0604020202020204" pitchFamily="34" charset="0"/>
              </a:rPr>
              <a:t>： 电压</a:t>
            </a:r>
            <a:r>
              <a:rPr lang="en-US" altLang="zh-CN" sz="1495" dirty="0">
                <a:latin typeface="Arial" panose="020B0604020202020204" pitchFamily="34" charset="0"/>
              </a:rPr>
              <a:t>—</a:t>
            </a:r>
            <a:r>
              <a:rPr lang="zh-CN" altLang="en-US" sz="1495" dirty="0">
                <a:latin typeface="Arial" panose="020B0604020202020204" pitchFamily="34" charset="0"/>
              </a:rPr>
              <a:t>单位用  </a:t>
            </a:r>
            <a:r>
              <a:rPr lang="en-US" altLang="zh-CN" sz="1495" dirty="0">
                <a:latin typeface="Arial" panose="020B0604020202020204" pitchFamily="34" charset="0"/>
              </a:rPr>
              <a:t>V </a:t>
            </a:r>
            <a:r>
              <a:rPr lang="zh-CN" altLang="en-US" sz="1495" dirty="0">
                <a:latin typeface="Arial" panose="020B0604020202020204" pitchFamily="34" charset="0"/>
              </a:rPr>
              <a:t>（伏特）   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i="1" dirty="0">
                <a:latin typeface="Arial" panose="020B0604020202020204" pitchFamily="34" charset="0"/>
              </a:rPr>
              <a:t>I </a:t>
            </a:r>
            <a:r>
              <a:rPr lang="zh-CN" altLang="en-US" sz="1495" dirty="0">
                <a:latin typeface="Arial" panose="020B0604020202020204" pitchFamily="34" charset="0"/>
              </a:rPr>
              <a:t>：  电流</a:t>
            </a:r>
            <a:r>
              <a:rPr lang="en-US" altLang="zh-CN" sz="1495" dirty="0">
                <a:latin typeface="Arial" panose="020B0604020202020204" pitchFamily="34" charset="0"/>
              </a:rPr>
              <a:t>—</a:t>
            </a:r>
            <a:r>
              <a:rPr lang="zh-CN" altLang="en-US" sz="1495" dirty="0">
                <a:latin typeface="Arial" panose="020B0604020202020204" pitchFamily="34" charset="0"/>
              </a:rPr>
              <a:t>单位用  </a:t>
            </a:r>
            <a:r>
              <a:rPr lang="en-US" altLang="zh-CN" sz="1495" dirty="0">
                <a:latin typeface="Arial" panose="020B0604020202020204" pitchFamily="34" charset="0"/>
              </a:rPr>
              <a:t>A</a:t>
            </a:r>
            <a:r>
              <a:rPr lang="zh-CN" altLang="en-US" sz="1495" dirty="0">
                <a:latin typeface="Arial" panose="020B0604020202020204" pitchFamily="34" charset="0"/>
              </a:rPr>
              <a:t>（安培）   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i="1" dirty="0">
                <a:latin typeface="Arial" panose="020B0604020202020204" pitchFamily="34" charset="0"/>
              </a:rPr>
              <a:t>t  </a:t>
            </a:r>
            <a:r>
              <a:rPr lang="zh-CN" altLang="en-US" sz="1495" i="1" dirty="0">
                <a:latin typeface="Arial" panose="020B0604020202020204" pitchFamily="34" charset="0"/>
              </a:rPr>
              <a:t>： </a:t>
            </a:r>
            <a:r>
              <a:rPr lang="zh-CN" altLang="en-US" sz="1495" dirty="0">
                <a:latin typeface="Arial" panose="020B0604020202020204" pitchFamily="34" charset="0"/>
              </a:rPr>
              <a:t>时间</a:t>
            </a:r>
            <a:r>
              <a:rPr lang="en-US" altLang="zh-CN" sz="1495" dirty="0">
                <a:latin typeface="Arial" panose="020B0604020202020204" pitchFamily="34" charset="0"/>
              </a:rPr>
              <a:t>—</a:t>
            </a:r>
            <a:r>
              <a:rPr lang="zh-CN" altLang="en-US" sz="1495" dirty="0">
                <a:latin typeface="Arial" panose="020B0604020202020204" pitchFamily="34" charset="0"/>
              </a:rPr>
              <a:t>单位用  </a:t>
            </a:r>
            <a:r>
              <a:rPr lang="en-US" altLang="zh-CN" sz="1495" dirty="0">
                <a:latin typeface="Arial" panose="020B0604020202020204" pitchFamily="34" charset="0"/>
              </a:rPr>
              <a:t>S  </a:t>
            </a:r>
            <a:r>
              <a:rPr lang="zh-CN" altLang="en-US" sz="1495" dirty="0">
                <a:latin typeface="Arial" panose="020B0604020202020204" pitchFamily="34" charset="0"/>
              </a:rPr>
              <a:t>（秒）</a:t>
            </a:r>
          </a:p>
        </p:txBody>
      </p:sp>
      <p:sp>
        <p:nvSpPr>
          <p:cNvPr id="5" name="文本框 88067"/>
          <p:cNvSpPr txBox="1">
            <a:spLocks noChangeArrowheads="1"/>
          </p:cNvSpPr>
          <p:nvPr/>
        </p:nvSpPr>
        <p:spPr bwMode="auto">
          <a:xfrm>
            <a:off x="1931776" y="3568304"/>
            <a:ext cx="4902764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推导公式：</a:t>
            </a:r>
            <a:r>
              <a:rPr kumimoji="0" lang="en-US" altLang="zh-CN" sz="1495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</a:t>
            </a: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1495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1495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1495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Rt</a:t>
            </a: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en-US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依据 </a:t>
            </a: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495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1495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IR</a:t>
            </a:r>
            <a:r>
              <a:rPr kumimoji="0" lang="en-US" altLang="zh-CN" sz="1495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47481" y="3921919"/>
            <a:ext cx="2421690" cy="532210"/>
            <a:chOff x="0" y="0"/>
            <a:chExt cx="2389" cy="816"/>
          </a:xfrm>
        </p:grpSpPr>
        <p:sp>
          <p:nvSpPr>
            <p:cNvPr id="52231" name="文本框 88070"/>
            <p:cNvSpPr txBox="1"/>
            <p:nvPr/>
          </p:nvSpPr>
          <p:spPr>
            <a:xfrm>
              <a:off x="1170" y="181"/>
              <a:ext cx="1043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1495" dirty="0">
                  <a:latin typeface="Arial" panose="020B0604020202020204" pitchFamily="34" charset="0"/>
                </a:rPr>
                <a:t>依据        </a:t>
              </a:r>
            </a:p>
          </p:txBody>
        </p:sp>
        <p:grpSp>
          <p:nvGrpSpPr>
            <p:cNvPr id="52232" name="组合 88071"/>
            <p:cNvGrpSpPr>
              <a:grpSpLocks noChangeAspect="1"/>
            </p:cNvGrpSpPr>
            <p:nvPr/>
          </p:nvGrpSpPr>
          <p:grpSpPr>
            <a:xfrm>
              <a:off x="0" y="0"/>
              <a:ext cx="2389" cy="816"/>
              <a:chOff x="0" y="0"/>
              <a:chExt cx="2389" cy="816"/>
            </a:xfrm>
          </p:grpSpPr>
          <p:graphicFrame>
            <p:nvGraphicFramePr>
              <p:cNvPr id="52233" name="对象 88072"/>
              <p:cNvGraphicFramePr>
                <a:graphicFrameLocks/>
              </p:cNvGraphicFramePr>
              <p:nvPr/>
            </p:nvGraphicFramePr>
            <p:xfrm>
              <a:off x="0" y="0"/>
              <a:ext cx="952" cy="8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506" r:id="rId3" imgW="610130" imgH="419464" progId="Equations">
                      <p:embed/>
                    </p:oleObj>
                  </mc:Choice>
                  <mc:Fallback>
                    <p:oleObj r:id="rId3" imgW="610130" imgH="419464" progId="Equations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952" cy="8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2234" name="对象 88073"/>
              <p:cNvGraphicFramePr>
                <a:graphicFrameLocks/>
              </p:cNvGraphicFramePr>
              <p:nvPr/>
            </p:nvGraphicFramePr>
            <p:xfrm>
              <a:off x="1754" y="83"/>
              <a:ext cx="635" cy="6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507" r:id="rId5" imgW="419646" imgH="394213" progId="Equations">
                      <p:embed/>
                    </p:oleObj>
                  </mc:Choice>
                  <mc:Fallback>
                    <p:oleObj r:id="rId5" imgW="419646" imgH="394213" progId="Equations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54" y="83"/>
                            <a:ext cx="635" cy="6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202018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22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2" name="组合 2061"/>
          <p:cNvGrpSpPr/>
          <p:nvPr/>
        </p:nvGrpSpPr>
        <p:grpSpPr>
          <a:xfrm>
            <a:off x="1500647" y="1063229"/>
            <a:ext cx="6114203" cy="3895538"/>
            <a:chOff x="0" y="528"/>
            <a:chExt cx="5472" cy="3820"/>
          </a:xfrm>
        </p:grpSpPr>
        <p:pic>
          <p:nvPicPr>
            <p:cNvPr id="15364" name="图片 2050" descr="hdgk_tu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28"/>
              <a:ext cx="2640" cy="1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2051" descr="made-in-china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6" y="2592"/>
              <a:ext cx="1536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6" name="图片 2052" descr="yt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" y="528"/>
              <a:ext cx="2352" cy="1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2053" descr="无标题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544"/>
              <a:ext cx="2208" cy="15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8" name="图片 2054" descr="无标题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04" y="2592"/>
              <a:ext cx="1512" cy="14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9" name="文本框 2055"/>
            <p:cNvSpPr txBox="1"/>
            <p:nvPr/>
          </p:nvSpPr>
          <p:spPr>
            <a:xfrm>
              <a:off x="384" y="2160"/>
              <a:ext cx="1296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水力发电</a:t>
              </a:r>
            </a:p>
          </p:txBody>
        </p:sp>
        <p:sp>
          <p:nvSpPr>
            <p:cNvPr id="15370" name="文本框 2056"/>
            <p:cNvSpPr txBox="1"/>
            <p:nvPr/>
          </p:nvSpPr>
          <p:spPr>
            <a:xfrm>
              <a:off x="3552" y="2160"/>
              <a:ext cx="1296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火力发电</a:t>
              </a:r>
            </a:p>
          </p:txBody>
        </p:sp>
        <p:sp>
          <p:nvSpPr>
            <p:cNvPr id="15371" name="文本框 2057"/>
            <p:cNvSpPr txBox="1"/>
            <p:nvPr/>
          </p:nvSpPr>
          <p:spPr>
            <a:xfrm>
              <a:off x="384" y="4032"/>
              <a:ext cx="1008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核电站</a:t>
              </a:r>
            </a:p>
          </p:txBody>
        </p:sp>
        <p:sp>
          <p:nvSpPr>
            <p:cNvPr id="15372" name="文本框 2058"/>
            <p:cNvSpPr txBox="1"/>
            <p:nvPr/>
          </p:nvSpPr>
          <p:spPr>
            <a:xfrm>
              <a:off x="2544" y="4032"/>
              <a:ext cx="1152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太阳能电池</a:t>
              </a:r>
            </a:p>
          </p:txBody>
        </p:sp>
        <p:sp>
          <p:nvSpPr>
            <p:cNvPr id="15373" name="文本框 2059"/>
            <p:cNvSpPr txBox="1"/>
            <p:nvPr/>
          </p:nvSpPr>
          <p:spPr>
            <a:xfrm>
              <a:off x="4224" y="4032"/>
              <a:ext cx="1152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95" dirty="0">
                  <a:latin typeface="Times New Roman" panose="02020603050405020304" charset="0"/>
                </a:rPr>
                <a:t>普通电池</a:t>
              </a:r>
            </a:p>
          </p:txBody>
        </p:sp>
      </p:grpSp>
      <p:sp>
        <p:nvSpPr>
          <p:cNvPr id="15363" name="文本框 2060"/>
          <p:cNvSpPr txBox="1"/>
          <p:nvPr/>
        </p:nvSpPr>
        <p:spPr>
          <a:xfrm>
            <a:off x="1447201" y="613172"/>
            <a:ext cx="4389684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latin typeface="Times New Roman" panose="02020603050405020304" charset="0"/>
                <a:ea typeface="华文行楷" pitchFamily="2" charset="-122"/>
              </a:rPr>
              <a:t>我们用的电从哪儿来？</a:t>
            </a:r>
          </a:p>
        </p:txBody>
      </p:sp>
    </p:spTree>
    <p:extLst>
      <p:ext uri="{BB962C8B-B14F-4D97-AF65-F5344CB8AC3E}">
        <p14:creationId xmlns:p14="http://schemas.microsoft.com/office/powerpoint/2010/main" val="284603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59393"/>
          <p:cNvSpPr txBox="1"/>
          <p:nvPr/>
        </p:nvSpPr>
        <p:spPr>
          <a:xfrm>
            <a:off x="1986411" y="2052638"/>
            <a:ext cx="5279261" cy="20580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1495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解：</a:t>
            </a:r>
            <a:endParaRPr kumimoji="0" lang="en-US" altLang="zh-CN" sz="1495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1495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由电功的公式得</a:t>
            </a: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1495" i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1495" i="1" kern="1200" cap="none" spc="0" normalizeH="0" baseline="0" noProof="0" dirty="0">
                <a:latin typeface="+mn-ea"/>
                <a:ea typeface="+mn-ea"/>
                <a:cs typeface="+mn-cs"/>
              </a:rPr>
              <a:t>W=</a:t>
            </a:r>
            <a:r>
              <a:rPr kumimoji="0" lang="en-US" altLang="zh-CN" sz="1495" i="1" kern="1200" cap="none" spc="0" normalizeH="0" baseline="0" noProof="0" dirty="0" err="1">
                <a:latin typeface="+mn-ea"/>
                <a:ea typeface="+mn-ea"/>
                <a:cs typeface="+mn-cs"/>
              </a:rPr>
              <a:t>UIt</a:t>
            </a:r>
            <a:endParaRPr kumimoji="0" lang="en-US" altLang="zh-CN" sz="1495" i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      =220V× 0.35A× 1800s</a:t>
            </a: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      =1.386×10</a:t>
            </a:r>
            <a:r>
              <a:rPr kumimoji="0" lang="en-US" altLang="zh-CN" sz="1495" kern="1200" cap="none" spc="0" normalizeH="0" baseline="30000" noProof="0" dirty="0">
                <a:latin typeface="+mn-ea"/>
                <a:ea typeface="+mn-ea"/>
                <a:cs typeface="+mn-cs"/>
              </a:rPr>
              <a:t>5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J</a:t>
            </a: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1495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答：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通电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30min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，电炉铁消耗了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1.386×10</a:t>
            </a:r>
            <a:r>
              <a:rPr kumimoji="0" lang="en-US" altLang="zh-CN" sz="1495" kern="1200" cap="none" spc="0" normalizeH="0" baseline="30000" noProof="0" dirty="0">
                <a:latin typeface="+mn-ea"/>
                <a:ea typeface="+mn-ea"/>
                <a:cs typeface="+mn-cs"/>
              </a:rPr>
              <a:t>5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J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的电能。</a:t>
            </a:r>
          </a:p>
        </p:txBody>
      </p:sp>
      <p:sp>
        <p:nvSpPr>
          <p:cNvPr id="59395" name="文本框 59394"/>
          <p:cNvSpPr txBox="1"/>
          <p:nvPr/>
        </p:nvSpPr>
        <p:spPr>
          <a:xfrm>
            <a:off x="1931776" y="891779"/>
            <a:ext cx="5710390" cy="78553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例题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： 一把电烙铁接在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220V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的电路中，通过它的电流是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350mA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，问通电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30min</a:t>
            </a:r>
            <a:r>
              <a:rPr kumimoji="0" lang="zh-CN" altLang="en-US" sz="1495" kern="1200" cap="none" spc="0" normalizeH="0" baseline="0" noProof="0" dirty="0">
                <a:latin typeface="+mn-ea"/>
                <a:ea typeface="+mn-ea"/>
                <a:cs typeface="+mn-cs"/>
              </a:rPr>
              <a:t>消耗了多少电能？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2256015" y="2056211"/>
            <a:ext cx="4848131" cy="32274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495" i="1" kern="1200" cap="none" spc="0" normalizeH="0" baseline="0" noProof="0" dirty="0"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=350 mA=0.35 A, </a:t>
            </a:r>
            <a:r>
              <a:rPr kumimoji="0" lang="en-US" altLang="zh-CN" sz="1495" i="1" kern="1200" cap="none" spc="0" normalizeH="0" baseline="0" noProof="0" dirty="0">
                <a:latin typeface="+mn-ea"/>
                <a:ea typeface="+mn-ea"/>
                <a:cs typeface="+mn-cs"/>
              </a:rPr>
              <a:t>t</a:t>
            </a:r>
            <a:r>
              <a:rPr kumimoji="0" lang="en-US" altLang="zh-CN" sz="1495" kern="1200" cap="none" spc="0" normalizeH="0" baseline="0" noProof="0" dirty="0">
                <a:latin typeface="+mn-ea"/>
                <a:ea typeface="+mn-ea"/>
                <a:cs typeface="+mn-cs"/>
              </a:rPr>
              <a:t>=1800 s </a:t>
            </a:r>
          </a:p>
        </p:txBody>
      </p:sp>
    </p:spTree>
    <p:extLst>
      <p:ext uri="{BB962C8B-B14F-4D97-AF65-F5344CB8AC3E}">
        <p14:creationId xmlns:p14="http://schemas.microsoft.com/office/powerpoint/2010/main" val="334940054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矩形 89089"/>
          <p:cNvSpPr>
            <a:spLocks noChangeArrowheads="1"/>
          </p:cNvSpPr>
          <p:nvPr/>
        </p:nvSpPr>
        <p:spPr bwMode="auto">
          <a:xfrm>
            <a:off x="1612290" y="720139"/>
            <a:ext cx="5814907" cy="92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练一练：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教室里的日光灯，通过的电流约0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.18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安，通电10分钟电流做了多少功？ </a:t>
            </a:r>
          </a:p>
        </p:txBody>
      </p:sp>
      <p:sp>
        <p:nvSpPr>
          <p:cNvPr id="89091" name="矩形 89090"/>
          <p:cNvSpPr>
            <a:spLocks noChangeArrowheads="1"/>
          </p:cNvSpPr>
          <p:nvPr/>
        </p:nvSpPr>
        <p:spPr bwMode="auto">
          <a:xfrm>
            <a:off x="1663359" y="1869282"/>
            <a:ext cx="5871916" cy="17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解： </a:t>
            </a:r>
            <a:r>
              <a:rPr kumimoji="0" lang="zh-CN" altLang="en-US" sz="1795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 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 </a:t>
            </a:r>
            <a:r>
              <a:rPr kumimoji="0" lang="zh-CN" altLang="en-US" sz="1795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UIt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= 220 V × 0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.18 A 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× 600 s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= 23 760 J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答：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电流做功23 760 J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811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矩形 90113"/>
          <p:cNvSpPr/>
          <p:nvPr/>
        </p:nvSpPr>
        <p:spPr>
          <a:xfrm>
            <a:off x="1905648" y="1944291"/>
            <a:ext cx="5736519" cy="2058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dirty="0">
                <a:latin typeface="Tahoma" panose="020B0604030504040204" pitchFamily="34" charset="0"/>
              </a:rPr>
              <a:t>2. 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1</a:t>
            </a:r>
            <a:r>
              <a:rPr lang="en-US" altLang="zh-CN" sz="1495" dirty="0">
                <a:latin typeface="Tahoma" panose="020B0604030504040204" pitchFamily="34" charset="0"/>
              </a:rPr>
              <a:t>=5Ω</a:t>
            </a:r>
            <a:r>
              <a:rPr lang="zh-CN" altLang="en-US" sz="1495" dirty="0">
                <a:latin typeface="Tahoma" panose="020B0604030504040204" pitchFamily="34" charset="0"/>
              </a:rPr>
              <a:t>，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2</a:t>
            </a:r>
            <a:r>
              <a:rPr lang="en-US" altLang="zh-CN" sz="1495" dirty="0">
                <a:latin typeface="Tahoma" panose="020B0604030504040204" pitchFamily="34" charset="0"/>
              </a:rPr>
              <a:t>=6Ω</a:t>
            </a:r>
            <a:r>
              <a:rPr lang="zh-CN" altLang="en-US" sz="1495" dirty="0">
                <a:latin typeface="Tahoma" panose="020B0604030504040204" pitchFamily="34" charset="0"/>
              </a:rPr>
              <a:t>，串联在电路中，电阻   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2</a:t>
            </a:r>
            <a:r>
              <a:rPr lang="zh-CN" altLang="en-US" sz="1495" dirty="0">
                <a:latin typeface="Tahoma" panose="020B0604030504040204" pitchFamily="34" charset="0"/>
              </a:rPr>
              <a:t>两端的电压为</a:t>
            </a:r>
            <a:r>
              <a:rPr lang="en-US" altLang="zh-CN" sz="1495" dirty="0">
                <a:latin typeface="Tahoma" panose="020B0604030504040204" pitchFamily="34" charset="0"/>
              </a:rPr>
              <a:t>6</a:t>
            </a:r>
            <a:r>
              <a:rPr lang="zh-CN" altLang="en-US" sz="1495" dirty="0">
                <a:latin typeface="Tahoma" panose="020B0604030504040204" pitchFamily="34" charset="0"/>
              </a:rPr>
              <a:t>伏，求： 通过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2</a:t>
            </a:r>
            <a:r>
              <a:rPr lang="zh-CN" altLang="en-US" sz="1495" dirty="0">
                <a:latin typeface="Tahoma" panose="020B0604030504040204" pitchFamily="34" charset="0"/>
              </a:rPr>
              <a:t>的电流是多少？ </a:t>
            </a:r>
            <a:r>
              <a:rPr lang="en-US" altLang="zh-CN" sz="1495" dirty="0">
                <a:latin typeface="Tahoma" panose="020B0604030504040204" pitchFamily="34" charset="0"/>
              </a:rPr>
              <a:t>1</a:t>
            </a:r>
            <a:r>
              <a:rPr lang="zh-CN" altLang="en-US" sz="1495" dirty="0">
                <a:latin typeface="Tahoma" panose="020B0604030504040204" pitchFamily="34" charset="0"/>
              </a:rPr>
              <a:t>小时电流在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1</a:t>
            </a:r>
            <a:r>
              <a:rPr lang="zh-CN" altLang="en-US" sz="1495" dirty="0">
                <a:latin typeface="Tahoma" panose="020B0604030504040204" pitchFamily="34" charset="0"/>
              </a:rPr>
              <a:t>上做多少功？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95" dirty="0">
                <a:latin typeface="Tahoma" panose="020B0604030504040204" pitchFamily="34" charset="0"/>
              </a:rPr>
              <a:t>3.</a:t>
            </a:r>
            <a:r>
              <a:rPr lang="zh-CN" altLang="en-US" sz="1495" dirty="0">
                <a:latin typeface="Times New Roman" panose="02020603050405020304" charset="0"/>
              </a:rPr>
              <a:t>某用电器接在</a:t>
            </a:r>
            <a:r>
              <a:rPr lang="en-US" altLang="zh-CN" sz="1495" dirty="0">
                <a:latin typeface="Times New Roman" panose="02020603050405020304" charset="0"/>
              </a:rPr>
              <a:t>6</a:t>
            </a:r>
            <a:r>
              <a:rPr lang="zh-CN" altLang="en-US" sz="1495" dirty="0">
                <a:latin typeface="Times New Roman" panose="02020603050405020304" charset="0"/>
              </a:rPr>
              <a:t>伏电源上，</a:t>
            </a:r>
            <a:r>
              <a:rPr lang="en-US" altLang="zh-CN" sz="1495" dirty="0">
                <a:latin typeface="Times New Roman" panose="02020603050405020304" charset="0"/>
              </a:rPr>
              <a:t>10</a:t>
            </a:r>
            <a:r>
              <a:rPr lang="zh-CN" altLang="en-US" sz="1495" dirty="0">
                <a:latin typeface="Times New Roman" panose="02020603050405020304" charset="0"/>
              </a:rPr>
              <a:t>秒钟内电流做了</a:t>
            </a:r>
            <a:r>
              <a:rPr lang="en-US" altLang="zh-CN" sz="1495" dirty="0">
                <a:latin typeface="Times New Roman" panose="02020603050405020304" charset="0"/>
              </a:rPr>
              <a:t>18</a:t>
            </a:r>
            <a:r>
              <a:rPr lang="zh-CN" altLang="en-US" sz="1495" dirty="0">
                <a:latin typeface="Times New Roman" panose="02020603050405020304" charset="0"/>
              </a:rPr>
              <a:t>焦的功，则有</a:t>
            </a:r>
            <a:r>
              <a:rPr lang="zh-CN" altLang="en-US" sz="1495" u="sng" dirty="0">
                <a:latin typeface="Times New Roman" panose="02020603050405020304" charset="0"/>
              </a:rPr>
              <a:t>          </a:t>
            </a:r>
            <a:r>
              <a:rPr lang="zh-CN" altLang="en-US" sz="1495" dirty="0">
                <a:latin typeface="Times New Roman" panose="02020603050405020304" charset="0"/>
              </a:rPr>
              <a:t>安培的电流通过用电器。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en-US" sz="1495" dirty="0">
              <a:latin typeface="Tahoma" panose="020B0604030504040204" pitchFamily="34" charset="0"/>
            </a:endParaRPr>
          </a:p>
        </p:txBody>
      </p:sp>
      <p:sp>
        <p:nvSpPr>
          <p:cNvPr id="55299" name="矩形 90115"/>
          <p:cNvSpPr/>
          <p:nvPr/>
        </p:nvSpPr>
        <p:spPr>
          <a:xfrm>
            <a:off x="1824885" y="735718"/>
            <a:ext cx="5763836" cy="113246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495" b="1" dirty="0">
                <a:latin typeface="Tahoma" panose="020B0604030504040204" pitchFamily="34" charset="0"/>
              </a:rPr>
              <a:t>练习：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495" dirty="0">
                <a:latin typeface="Tahoma" panose="020B0604030504040204" pitchFamily="34" charset="0"/>
              </a:rPr>
              <a:t>  </a:t>
            </a:r>
            <a:r>
              <a:rPr lang="en-US" altLang="zh-CN" sz="1495" dirty="0">
                <a:latin typeface="Tahoma" panose="020B0604030504040204" pitchFamily="34" charset="0"/>
              </a:rPr>
              <a:t>1. L</a:t>
            </a:r>
            <a:r>
              <a:rPr lang="en-US" altLang="zh-CN" sz="1495" baseline="-25000" dirty="0">
                <a:latin typeface="Tahoma" panose="020B0604030504040204" pitchFamily="34" charset="0"/>
              </a:rPr>
              <a:t>1</a:t>
            </a:r>
            <a:r>
              <a:rPr lang="zh-CN" altLang="en-US" sz="1495" dirty="0">
                <a:latin typeface="Tahoma" panose="020B0604030504040204" pitchFamily="34" charset="0"/>
              </a:rPr>
              <a:t>、</a:t>
            </a:r>
            <a:r>
              <a:rPr lang="en-US" altLang="zh-CN" sz="1495" dirty="0">
                <a:latin typeface="Tahoma" panose="020B0604030504040204" pitchFamily="34" charset="0"/>
              </a:rPr>
              <a:t>L</a:t>
            </a:r>
            <a:r>
              <a:rPr lang="en-US" altLang="zh-CN" sz="1495" baseline="-25000" dirty="0">
                <a:latin typeface="Tahoma" panose="020B0604030504040204" pitchFamily="34" charset="0"/>
              </a:rPr>
              <a:t>2</a:t>
            </a:r>
            <a:r>
              <a:rPr lang="zh-CN" altLang="en-US" sz="1495" dirty="0">
                <a:latin typeface="Tahoma" panose="020B0604030504040204" pitchFamily="34" charset="0"/>
              </a:rPr>
              <a:t>串联，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1</a:t>
            </a:r>
            <a:r>
              <a:rPr lang="zh-CN" altLang="en-US" sz="1495" dirty="0">
                <a:latin typeface="Tahoma" panose="020B0604030504040204" pitchFamily="34" charset="0"/>
              </a:rPr>
              <a:t>＞</a:t>
            </a:r>
            <a:r>
              <a:rPr lang="en-US" altLang="zh-CN" sz="1495" dirty="0">
                <a:latin typeface="Tahoma" panose="020B0604030504040204" pitchFamily="34" charset="0"/>
              </a:rPr>
              <a:t>R</a:t>
            </a:r>
            <a:r>
              <a:rPr lang="en-US" altLang="zh-CN" sz="1495" baseline="-25000" dirty="0">
                <a:latin typeface="Tahoma" panose="020B0604030504040204" pitchFamily="34" charset="0"/>
              </a:rPr>
              <a:t>2</a:t>
            </a:r>
            <a:r>
              <a:rPr lang="zh-CN" altLang="en-US" sz="1495" dirty="0">
                <a:latin typeface="Tahoma" panose="020B0604030504040204" pitchFamily="34" charset="0"/>
              </a:rPr>
              <a:t>，相同时间内电流通过</a:t>
            </a:r>
            <a:r>
              <a:rPr lang="zh-CN" altLang="en-US" sz="1495" u="sng" dirty="0">
                <a:latin typeface="Tahoma" panose="020B0604030504040204" pitchFamily="34" charset="0"/>
              </a:rPr>
              <a:t>        </a:t>
            </a:r>
            <a:r>
              <a:rPr lang="zh-CN" altLang="en-US" sz="1495" dirty="0">
                <a:latin typeface="Tahoma" panose="020B0604030504040204" pitchFamily="34" charset="0"/>
              </a:rPr>
              <a:t>灯做的功多；并联呢？</a:t>
            </a:r>
          </a:p>
        </p:txBody>
      </p:sp>
      <p:sp>
        <p:nvSpPr>
          <p:cNvPr id="90118" name="矩形 90117"/>
          <p:cNvSpPr/>
          <p:nvPr/>
        </p:nvSpPr>
        <p:spPr>
          <a:xfrm>
            <a:off x="5884394" y="1069181"/>
            <a:ext cx="351378" cy="43742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95" dirty="0">
                <a:solidFill>
                  <a:srgbClr val="FF0000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1495" baseline="-25000" dirty="0">
                <a:solidFill>
                  <a:srgbClr val="FF0000"/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90119" name="矩形 90118"/>
          <p:cNvSpPr/>
          <p:nvPr/>
        </p:nvSpPr>
        <p:spPr>
          <a:xfrm>
            <a:off x="2794036" y="1437085"/>
            <a:ext cx="513080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95" dirty="0">
                <a:solidFill>
                  <a:srgbClr val="FF0000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1495" baseline="-25000" dirty="0">
                <a:solidFill>
                  <a:srgbClr val="FF0000"/>
                </a:solidFill>
                <a:latin typeface="Tahom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22389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8" grpId="0"/>
      <p:bldP spid="901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22102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电能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6" y="2574933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电功</a:t>
            </a:r>
          </a:p>
        </p:txBody>
      </p:sp>
    </p:spTree>
    <p:extLst>
      <p:ext uri="{BB962C8B-B14F-4D97-AF65-F5344CB8AC3E}">
        <p14:creationId xmlns:p14="http://schemas.microsoft.com/office/powerpoint/2010/main" val="24942040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609" name="文本框 25608"/>
          <p:cNvSpPr txBox="1">
            <a:spLocks noChangeArrowheads="1"/>
          </p:cNvSpPr>
          <p:nvPr/>
        </p:nvSpPr>
        <p:spPr bwMode="auto">
          <a:xfrm>
            <a:off x="279400" y="1105089"/>
            <a:ext cx="7541260" cy="17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在国际单位制中，电能的单位是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，简称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，符号是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；生活中常用的电能单位是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学名是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，符号是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</a:p>
        </p:txBody>
      </p:sp>
      <p:sp>
        <p:nvSpPr>
          <p:cNvPr id="25611" name="文本框 25610"/>
          <p:cNvSpPr txBox="1"/>
          <p:nvPr/>
        </p:nvSpPr>
        <p:spPr>
          <a:xfrm>
            <a:off x="4974073" y="1365235"/>
            <a:ext cx="538480" cy="3074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焦耳</a:t>
            </a:r>
          </a:p>
        </p:txBody>
      </p:sp>
      <p:sp>
        <p:nvSpPr>
          <p:cNvPr id="25612" name="文本框 25611"/>
          <p:cNvSpPr txBox="1"/>
          <p:nvPr/>
        </p:nvSpPr>
        <p:spPr>
          <a:xfrm>
            <a:off x="6695440" y="1305609"/>
            <a:ext cx="232410" cy="307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焦</a:t>
            </a:r>
          </a:p>
        </p:txBody>
      </p:sp>
      <p:sp>
        <p:nvSpPr>
          <p:cNvPr id="25614" name="文本框 25613"/>
          <p:cNvSpPr txBox="1"/>
          <p:nvPr/>
        </p:nvSpPr>
        <p:spPr>
          <a:xfrm>
            <a:off x="984321" y="1868197"/>
            <a:ext cx="323050" cy="3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 dirty="0">
                <a:solidFill>
                  <a:srgbClr val="FF3300"/>
                </a:solidFill>
                <a:latin typeface="Arial" panose="020B0604020202020204" pitchFamily="34" charset="0"/>
              </a:rPr>
              <a:t>J</a:t>
            </a:r>
          </a:p>
        </p:txBody>
      </p:sp>
      <p:sp>
        <p:nvSpPr>
          <p:cNvPr id="63501" name="文本框 25614"/>
          <p:cNvSpPr txBox="1"/>
          <p:nvPr/>
        </p:nvSpPr>
        <p:spPr>
          <a:xfrm>
            <a:off x="1888997" y="1984383"/>
            <a:ext cx="137771" cy="29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1345" dirty="0">
              <a:latin typeface="Arial" panose="020B0604020202020204" pitchFamily="34" charset="0"/>
            </a:endParaRPr>
          </a:p>
        </p:txBody>
      </p:sp>
      <p:sp>
        <p:nvSpPr>
          <p:cNvPr id="25616" name="文本框 25615"/>
          <p:cNvSpPr txBox="1"/>
          <p:nvPr/>
        </p:nvSpPr>
        <p:spPr>
          <a:xfrm>
            <a:off x="5264786" y="1921174"/>
            <a:ext cx="549275" cy="3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度</a:t>
            </a:r>
          </a:p>
        </p:txBody>
      </p:sp>
      <p:sp>
        <p:nvSpPr>
          <p:cNvPr id="25617" name="文本框 25616"/>
          <p:cNvSpPr txBox="1"/>
          <p:nvPr/>
        </p:nvSpPr>
        <p:spPr>
          <a:xfrm>
            <a:off x="6883400" y="1883616"/>
            <a:ext cx="868680" cy="3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千瓦时</a:t>
            </a:r>
          </a:p>
        </p:txBody>
      </p:sp>
      <p:sp>
        <p:nvSpPr>
          <p:cNvPr id="25618" name="文本框 25617"/>
          <p:cNvSpPr txBox="1"/>
          <p:nvPr/>
        </p:nvSpPr>
        <p:spPr>
          <a:xfrm>
            <a:off x="1307466" y="2464170"/>
            <a:ext cx="719455" cy="307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KW·h</a:t>
            </a:r>
          </a:p>
        </p:txBody>
      </p:sp>
    </p:spTree>
    <p:extLst>
      <p:ext uri="{BB962C8B-B14F-4D97-AF65-F5344CB8AC3E}">
        <p14:creationId xmlns:p14="http://schemas.microsoft.com/office/powerpoint/2010/main" val="757672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  <p:bldP spid="25612" grpId="0"/>
      <p:bldP spid="25614" grpId="0"/>
      <p:bldP spid="25616" grpId="0"/>
      <p:bldP spid="256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25602"/>
          <p:cNvSpPr/>
          <p:nvPr/>
        </p:nvSpPr>
        <p:spPr>
          <a:xfrm>
            <a:off x="1408007" y="3948113"/>
            <a:ext cx="65" cy="21544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endParaRPr lang="zh-CN" altLang="zh-CN" sz="1400" dirty="0">
              <a:latin typeface="Arial" panose="020B0604020202020204" pitchFamily="34" charset="0"/>
            </a:endParaRPr>
          </a:p>
        </p:txBody>
      </p:sp>
      <p:sp>
        <p:nvSpPr>
          <p:cNvPr id="63491" name="矩形 25603"/>
          <p:cNvSpPr/>
          <p:nvPr/>
        </p:nvSpPr>
        <p:spPr>
          <a:xfrm>
            <a:off x="4036354" y="3948112"/>
            <a:ext cx="181140" cy="43088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3492" name="矩形 25604"/>
          <p:cNvSpPr/>
          <p:nvPr/>
        </p:nvSpPr>
        <p:spPr>
          <a:xfrm>
            <a:off x="1408007" y="4360069"/>
            <a:ext cx="65" cy="21544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endParaRPr lang="zh-CN" altLang="zh-CN" sz="1400" dirty="0">
              <a:latin typeface="Arial" panose="020B0604020202020204" pitchFamily="34" charset="0"/>
            </a:endParaRPr>
          </a:p>
        </p:txBody>
      </p:sp>
      <p:sp>
        <p:nvSpPr>
          <p:cNvPr id="63493" name="矩形 25605"/>
          <p:cNvSpPr/>
          <p:nvPr/>
        </p:nvSpPr>
        <p:spPr>
          <a:xfrm>
            <a:off x="5753747" y="4360069"/>
            <a:ext cx="65" cy="21544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endParaRPr lang="zh-CN" altLang="zh-CN" sz="1400" dirty="0">
              <a:latin typeface="Arial" panose="020B0604020202020204" pitchFamily="34" charset="0"/>
            </a:endParaRPr>
          </a:p>
        </p:txBody>
      </p:sp>
      <p:sp>
        <p:nvSpPr>
          <p:cNvPr id="63494" name="矩形 25606"/>
          <p:cNvSpPr/>
          <p:nvPr/>
        </p:nvSpPr>
        <p:spPr>
          <a:xfrm>
            <a:off x="1408007" y="4792266"/>
            <a:ext cx="65" cy="20698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endParaRPr lang="zh-CN" altLang="zh-CN" sz="1345" dirty="0">
              <a:latin typeface="Arial" panose="020B0604020202020204" pitchFamily="34" charset="0"/>
            </a:endParaRPr>
          </a:p>
        </p:txBody>
      </p:sp>
      <p:sp>
        <p:nvSpPr>
          <p:cNvPr id="25610" name="文本框 25609"/>
          <p:cNvSpPr txBox="1">
            <a:spLocks noChangeArrowheads="1"/>
          </p:cNvSpPr>
          <p:nvPr/>
        </p:nvSpPr>
        <p:spPr bwMode="auto">
          <a:xfrm>
            <a:off x="703580" y="1323433"/>
            <a:ext cx="710184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电能表是用来测量（  ）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电流的大小             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电压的大小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电阻的大小             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电能的大小</a:t>
            </a:r>
          </a:p>
        </p:txBody>
      </p:sp>
      <p:sp>
        <p:nvSpPr>
          <p:cNvPr id="63499" name="文本框 25612"/>
          <p:cNvSpPr txBox="1"/>
          <p:nvPr/>
        </p:nvSpPr>
        <p:spPr>
          <a:xfrm>
            <a:off x="3102834" y="5050632"/>
            <a:ext cx="184731" cy="299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1345" dirty="0">
              <a:latin typeface="Arial" panose="020B0604020202020204" pitchFamily="34" charset="0"/>
            </a:endParaRPr>
          </a:p>
        </p:txBody>
      </p:sp>
      <p:sp>
        <p:nvSpPr>
          <p:cNvPr id="63505" name="文本框 25618"/>
          <p:cNvSpPr txBox="1"/>
          <p:nvPr/>
        </p:nvSpPr>
        <p:spPr>
          <a:xfrm>
            <a:off x="5272734" y="2983707"/>
            <a:ext cx="184731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1400" dirty="0">
              <a:latin typeface="Arial" panose="020B0604020202020204" pitchFamily="34" charset="0"/>
            </a:endParaRPr>
          </a:p>
        </p:txBody>
      </p:sp>
      <p:sp>
        <p:nvSpPr>
          <p:cNvPr id="25620" name="文本框 25619"/>
          <p:cNvSpPr txBox="1"/>
          <p:nvPr/>
        </p:nvSpPr>
        <p:spPr>
          <a:xfrm>
            <a:off x="4715993" y="1595167"/>
            <a:ext cx="309880" cy="39976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61165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>
            <a:spLocks noChangeArrowheads="1"/>
          </p:cNvSpPr>
          <p:nvPr/>
        </p:nvSpPr>
        <p:spPr bwMode="auto">
          <a:xfrm>
            <a:off x="1393754" y="627459"/>
            <a:ext cx="6227034" cy="92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下列电器设备中，做功时依靠电能转变为热能的是（    ）           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A.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电动机     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B.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电饭锅      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C.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电风扇      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D.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电视机</a:t>
            </a:r>
          </a:p>
        </p:txBody>
      </p:sp>
      <p:sp>
        <p:nvSpPr>
          <p:cNvPr id="26627" name="文本框 26626"/>
          <p:cNvSpPr txBox="1"/>
          <p:nvPr/>
        </p:nvSpPr>
        <p:spPr>
          <a:xfrm>
            <a:off x="6882331" y="743104"/>
            <a:ext cx="456071" cy="39976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</a:p>
        </p:txBody>
      </p:sp>
      <p:sp>
        <p:nvSpPr>
          <p:cNvPr id="4" name="矩形 35841"/>
          <p:cNvSpPr>
            <a:spLocks noChangeArrowheads="1"/>
          </p:cNvSpPr>
          <p:nvPr/>
        </p:nvSpPr>
        <p:spPr bwMode="auto">
          <a:xfrm>
            <a:off x="1393754" y="1633538"/>
            <a:ext cx="6141520" cy="134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电流通过家用带照明灯的电风扇，在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2s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内产生光能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150J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，动能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200J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，则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2s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内电流做功（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150 J     B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200 J       C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350 J     D</a:t>
            </a:r>
            <a:r>
              <a:rPr kumimoji="0" lang="zh-CN" altLang="en-US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en-US" altLang="zh-CN" sz="17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175 J</a:t>
            </a:r>
          </a:p>
        </p:txBody>
      </p:sp>
      <p:sp>
        <p:nvSpPr>
          <p:cNvPr id="5" name="矩形 35842"/>
          <p:cNvSpPr>
            <a:spLocks noChangeArrowheads="1"/>
          </p:cNvSpPr>
          <p:nvPr/>
        </p:nvSpPr>
        <p:spPr bwMode="auto">
          <a:xfrm>
            <a:off x="1340414" y="3177837"/>
            <a:ext cx="6248412" cy="101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一用电器消耗了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3.5kW•h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的电能，则电流通过该用电器所做的功是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6" name="文本框 35843"/>
          <p:cNvSpPr txBox="1"/>
          <p:nvPr/>
        </p:nvSpPr>
        <p:spPr>
          <a:xfrm>
            <a:off x="3070861" y="3732221"/>
            <a:ext cx="1142365" cy="307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1.26</a:t>
            </a:r>
            <a:r>
              <a:rPr lang="en-US" altLang="zh-CN" sz="1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en-US" altLang="zh-CN" sz="1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1400" baseline="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</a:p>
        </p:txBody>
      </p:sp>
      <p:sp>
        <p:nvSpPr>
          <p:cNvPr id="7" name="文本框 35844"/>
          <p:cNvSpPr txBox="1"/>
          <p:nvPr/>
        </p:nvSpPr>
        <p:spPr>
          <a:xfrm>
            <a:off x="4496436" y="2150340"/>
            <a:ext cx="381635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7993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36865"/>
          <p:cNvSpPr>
            <a:spLocks noChangeArrowheads="1"/>
          </p:cNvSpPr>
          <p:nvPr/>
        </p:nvSpPr>
        <p:spPr bwMode="auto">
          <a:xfrm>
            <a:off x="1174750" y="434778"/>
            <a:ext cx="6339840" cy="78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6.</a:t>
            </a:r>
            <a:r>
              <a:rPr kumimoji="0" lang="zh-CN" altLang="en-US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下表为某用户月初和月底的电能表示数，用户本月的用电是</a:t>
            </a:r>
            <a:r>
              <a:rPr kumimoji="0" lang="zh-CN" altLang="en-US" sz="1495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1495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kW·h</a:t>
            </a:r>
            <a:r>
              <a:rPr kumimoji="0" lang="zh-CN" altLang="en-US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；若每度电</a:t>
            </a:r>
            <a:r>
              <a:rPr kumimoji="0" lang="en-US" altLang="zh-CN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0.5</a:t>
            </a:r>
            <a:r>
              <a:rPr kumimoji="0" lang="zh-CN" altLang="en-US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元，则应交电费</a:t>
            </a:r>
            <a:r>
              <a:rPr kumimoji="0" lang="zh-CN" altLang="en-US" sz="1495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zh-CN" altLang="en-US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元。 </a:t>
            </a:r>
          </a:p>
        </p:txBody>
      </p:sp>
      <p:pic>
        <p:nvPicPr>
          <p:cNvPr id="65539" name="图片 36866"/>
          <p:cNvPicPr>
            <a:picLocks noChangeAspect="1"/>
          </p:cNvPicPr>
          <p:nvPr/>
        </p:nvPicPr>
        <p:blipFill>
          <a:blip r:embed="rId2" cstate="print"/>
          <a:srcRect l="57143" b="15492"/>
          <a:stretch>
            <a:fillRect/>
          </a:stretch>
        </p:blipFill>
        <p:spPr>
          <a:xfrm>
            <a:off x="2848670" y="1275159"/>
            <a:ext cx="2530957" cy="19276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36867"/>
          <p:cNvSpPr txBox="1">
            <a:spLocks noChangeArrowheads="1"/>
          </p:cNvSpPr>
          <p:nvPr/>
        </p:nvSpPr>
        <p:spPr bwMode="auto">
          <a:xfrm>
            <a:off x="6379210" y="502892"/>
            <a:ext cx="43053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70</a:t>
            </a:r>
          </a:p>
        </p:txBody>
      </p:sp>
      <p:sp>
        <p:nvSpPr>
          <p:cNvPr id="36869" name="文本框 36868"/>
          <p:cNvSpPr txBox="1">
            <a:spLocks noChangeArrowheads="1"/>
          </p:cNvSpPr>
          <p:nvPr/>
        </p:nvSpPr>
        <p:spPr bwMode="auto">
          <a:xfrm>
            <a:off x="3606671" y="825799"/>
            <a:ext cx="915706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1495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927369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8913"/>
          <p:cNvSpPr txBox="1">
            <a:spLocks noChangeArrowheads="1"/>
          </p:cNvSpPr>
          <p:nvPr/>
        </p:nvSpPr>
        <p:spPr bwMode="auto">
          <a:xfrm>
            <a:off x="154940" y="1186571"/>
            <a:ext cx="8989060" cy="148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7.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一只电能表标着“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3000r/(</a:t>
            </a:r>
            <a:r>
              <a:rPr kumimoji="0" lang="en-US" altLang="zh-CN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kW·h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)”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这表示每消耗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1kW·h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的电能，电能表的转盘转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3000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转，现在室内只接了一只灯泡，测出转盘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3min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转了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转，则这只灯泡在这段时间消耗的电能是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</a:t>
            </a:r>
            <a:r>
              <a:rPr kumimoji="0" lang="en-US" altLang="zh-CN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kW·h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 </a:t>
            </a:r>
            <a:r>
              <a:rPr kumimoji="0" lang="en-US" altLang="zh-CN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7" name="文本框 38914"/>
          <p:cNvSpPr txBox="1"/>
          <p:nvPr/>
        </p:nvSpPr>
        <p:spPr>
          <a:xfrm>
            <a:off x="2459990" y="2235003"/>
            <a:ext cx="105537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0.005</a:t>
            </a:r>
          </a:p>
        </p:txBody>
      </p:sp>
      <p:sp>
        <p:nvSpPr>
          <p:cNvPr id="8" name="文本框 38915"/>
          <p:cNvSpPr txBox="1"/>
          <p:nvPr/>
        </p:nvSpPr>
        <p:spPr>
          <a:xfrm>
            <a:off x="4412957" y="2234733"/>
            <a:ext cx="1081981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95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1.8</a:t>
            </a:r>
            <a:r>
              <a:rPr lang="en-US" altLang="zh-CN" sz="149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en-US" altLang="zh-CN" sz="1495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1495" baseline="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247570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>
            <a:spLocks noChangeArrowheads="1"/>
          </p:cNvSpPr>
          <p:nvPr/>
        </p:nvSpPr>
        <p:spPr bwMode="auto">
          <a:xfrm>
            <a:off x="741974" y="569355"/>
            <a:ext cx="3402330" cy="52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电能的来源与应用</a:t>
            </a:r>
          </a:p>
        </p:txBody>
      </p:sp>
      <p:sp>
        <p:nvSpPr>
          <p:cNvPr id="46083" name="文本框 46082"/>
          <p:cNvSpPr txBox="1"/>
          <p:nvPr/>
        </p:nvSpPr>
        <p:spPr>
          <a:xfrm>
            <a:off x="2392598" y="1672828"/>
            <a:ext cx="958917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发电机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2462671" y="3327797"/>
            <a:ext cx="598241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电池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4143246" y="2625329"/>
            <a:ext cx="1614064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49" charset="-122"/>
              </a:rPr>
              <a:t>电能</a:t>
            </a:r>
          </a:p>
        </p:txBody>
      </p:sp>
      <p:sp>
        <p:nvSpPr>
          <p:cNvPr id="46086" name="直接连接符 46085"/>
          <p:cNvSpPr/>
          <p:nvPr/>
        </p:nvSpPr>
        <p:spPr>
          <a:xfrm>
            <a:off x="3385504" y="2024063"/>
            <a:ext cx="456071" cy="4572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87" name="直接连接符 46086"/>
          <p:cNvSpPr/>
          <p:nvPr/>
        </p:nvSpPr>
        <p:spPr>
          <a:xfrm flipV="1">
            <a:off x="3328495" y="2938462"/>
            <a:ext cx="456071" cy="40005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88" name="直接连接符 46087"/>
          <p:cNvSpPr/>
          <p:nvPr/>
        </p:nvSpPr>
        <p:spPr>
          <a:xfrm flipV="1">
            <a:off x="5038761" y="1566863"/>
            <a:ext cx="798124" cy="9715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89" name="文本框 46088"/>
          <p:cNvSpPr txBox="1"/>
          <p:nvPr/>
        </p:nvSpPr>
        <p:spPr>
          <a:xfrm>
            <a:off x="6018601" y="1198959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动能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6064921" y="1977628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热能</a:t>
            </a:r>
          </a:p>
        </p:txBody>
      </p:sp>
      <p:sp>
        <p:nvSpPr>
          <p:cNvPr id="46091" name="文本框 46090"/>
          <p:cNvSpPr txBox="1"/>
          <p:nvPr/>
        </p:nvSpPr>
        <p:spPr>
          <a:xfrm>
            <a:off x="6093425" y="2892029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光能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6064921" y="3863579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声能</a:t>
            </a:r>
          </a:p>
        </p:txBody>
      </p:sp>
      <p:sp>
        <p:nvSpPr>
          <p:cNvPr id="46093" name="直接连接符 46092"/>
          <p:cNvSpPr/>
          <p:nvPr/>
        </p:nvSpPr>
        <p:spPr>
          <a:xfrm flipV="1">
            <a:off x="5095770" y="2252662"/>
            <a:ext cx="912142" cy="5143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94" name="直接连接符 46093"/>
          <p:cNvSpPr/>
          <p:nvPr/>
        </p:nvSpPr>
        <p:spPr>
          <a:xfrm>
            <a:off x="5095770" y="2938463"/>
            <a:ext cx="912142" cy="342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95" name="直接连接符 46094"/>
          <p:cNvSpPr/>
          <p:nvPr/>
        </p:nvSpPr>
        <p:spPr>
          <a:xfrm>
            <a:off x="5152778" y="3167063"/>
            <a:ext cx="741116" cy="8001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96" name="文本框 46095"/>
          <p:cNvSpPr txBox="1"/>
          <p:nvPr/>
        </p:nvSpPr>
        <p:spPr>
          <a:xfrm>
            <a:off x="1811821" y="4217195"/>
            <a:ext cx="4538145" cy="5850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电能的优点：</a:t>
            </a:r>
          </a:p>
          <a:p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来源广泛，容易输送，使用方便</a:t>
            </a:r>
          </a:p>
        </p:txBody>
      </p:sp>
    </p:spTree>
    <p:extLst>
      <p:ext uri="{BB962C8B-B14F-4D97-AF65-F5344CB8AC3E}">
        <p14:creationId xmlns:p14="http://schemas.microsoft.com/office/powerpoint/2010/main" val="69264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9" grpId="0"/>
      <p:bldP spid="46090" grpId="0"/>
      <p:bldP spid="46091" grpId="0"/>
      <p:bldP spid="46092" grpId="0"/>
      <p:bldP spid="460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3601662" y="759618"/>
            <a:ext cx="3017908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其他形式的能</a:t>
            </a:r>
          </a:p>
        </p:txBody>
      </p:sp>
      <p:sp>
        <p:nvSpPr>
          <p:cNvPr id="47107" name="文本框 47106"/>
          <p:cNvSpPr txBox="1"/>
          <p:nvPr/>
        </p:nvSpPr>
        <p:spPr>
          <a:xfrm>
            <a:off x="3925899" y="2218135"/>
            <a:ext cx="118531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电   能</a:t>
            </a:r>
          </a:p>
        </p:txBody>
      </p:sp>
      <p:sp>
        <p:nvSpPr>
          <p:cNvPr id="47108" name="直接连接符 47107"/>
          <p:cNvSpPr/>
          <p:nvPr/>
        </p:nvSpPr>
        <p:spPr>
          <a:xfrm>
            <a:off x="4001911" y="1145381"/>
            <a:ext cx="0" cy="10287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09" name="直接连接符 47108"/>
          <p:cNvSpPr/>
          <p:nvPr/>
        </p:nvSpPr>
        <p:spPr>
          <a:xfrm flipV="1">
            <a:off x="4514991" y="1145381"/>
            <a:ext cx="0" cy="10287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10" name="文本框 47109"/>
          <p:cNvSpPr txBox="1"/>
          <p:nvPr/>
        </p:nvSpPr>
        <p:spPr>
          <a:xfrm>
            <a:off x="3465077" y="1384697"/>
            <a:ext cx="514268" cy="6467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电源</a:t>
            </a:r>
          </a:p>
        </p:txBody>
      </p:sp>
      <p:sp>
        <p:nvSpPr>
          <p:cNvPr id="47111" name="文本框 47110"/>
          <p:cNvSpPr txBox="1"/>
          <p:nvPr/>
        </p:nvSpPr>
        <p:spPr>
          <a:xfrm>
            <a:off x="4674141" y="1327547"/>
            <a:ext cx="543960" cy="92430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用</a:t>
            </a:r>
            <a:endParaRPr lang="en-US" altLang="zh-CN" sz="1800" b="1" dirty="0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电</a:t>
            </a:r>
            <a:endParaRPr lang="en-US" altLang="zh-CN" sz="1800" b="1" dirty="0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1800" b="1" dirty="0">
                <a:latin typeface="Times New Roman" panose="02020603050405020304" charset="0"/>
                <a:ea typeface="楷体_GB2312" pitchFamily="49" charset="-122"/>
              </a:rPr>
              <a:t>器</a:t>
            </a:r>
          </a:p>
        </p:txBody>
      </p:sp>
      <p:sp>
        <p:nvSpPr>
          <p:cNvPr id="47112" name="文本框 47111"/>
          <p:cNvSpPr txBox="1"/>
          <p:nvPr/>
        </p:nvSpPr>
        <p:spPr>
          <a:xfrm>
            <a:off x="1852202" y="2787253"/>
            <a:ext cx="4013189" cy="1201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1800" dirty="0">
                <a:latin typeface="楷体_GB2312" pitchFamily="49" charset="-122"/>
                <a:ea typeface="楷体_GB2312" pitchFamily="49" charset="-122"/>
              </a:rPr>
              <a:t>电源：把其他形式的能转化为电能</a:t>
            </a: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楷体_GB2312" pitchFamily="49" charset="-122"/>
                <a:ea typeface="楷体_GB2312" pitchFamily="49" charset="-122"/>
              </a:rPr>
              <a:t>  干、蓄电池：化学能</a:t>
            </a:r>
            <a:r>
              <a:rPr lang="en-US" altLang="zh-CN" sz="1800" dirty="0">
                <a:latin typeface="Verdana" panose="020B0604030504040204" pitchFamily="34" charset="0"/>
                <a:ea typeface="楷体_GB2312" pitchFamily="49" charset="-122"/>
              </a:rPr>
              <a:t>→</a:t>
            </a:r>
            <a:r>
              <a:rPr lang="zh-CN" altLang="en-US" sz="1800" dirty="0">
                <a:latin typeface="Verdana" panose="020B0604030504040204" pitchFamily="34" charset="0"/>
                <a:ea typeface="楷体_GB2312" pitchFamily="49" charset="-122"/>
              </a:rPr>
              <a:t>电能</a:t>
            </a:r>
            <a:endParaRPr lang="en-US" altLang="zh-CN" sz="1800" dirty="0">
              <a:latin typeface="Verdan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1800" dirty="0"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9" name="文本框 48132"/>
          <p:cNvSpPr txBox="1"/>
          <p:nvPr/>
        </p:nvSpPr>
        <p:spPr>
          <a:xfrm>
            <a:off x="1824885" y="3598069"/>
            <a:ext cx="5765024" cy="1201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1800" dirty="0">
                <a:latin typeface="楷体_GB2312" pitchFamily="49" charset="-122"/>
                <a:ea typeface="楷体_GB2312" pitchFamily="49" charset="-122"/>
              </a:rPr>
              <a:t>电能的转化</a:t>
            </a:r>
            <a:endParaRPr lang="en-US" altLang="zh-CN" sz="1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楷体_GB2312" pitchFamily="49" charset="-122"/>
                <a:ea typeface="楷体_GB2312" pitchFamily="49" charset="-122"/>
              </a:rPr>
              <a:t>  用电器：电能转化为其他形式的能</a:t>
            </a:r>
          </a:p>
          <a:p>
            <a:pPr>
              <a:spcBef>
                <a:spcPct val="50000"/>
              </a:spcBef>
            </a:pPr>
            <a:endParaRPr lang="zh-CN" altLang="en-US" sz="18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7244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7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10" grpId="0"/>
      <p:bldP spid="471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无轨电车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8215" y="1407319"/>
            <a:ext cx="2370620" cy="16252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48130" descr="电动机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9" t="3976" r="2919" b="1988"/>
          <a:stretch>
            <a:fillRect/>
          </a:stretch>
        </p:blipFill>
        <p:spPr>
          <a:xfrm>
            <a:off x="1339121" y="1515667"/>
            <a:ext cx="193949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48131"/>
          <p:cNvSpPr txBox="1"/>
          <p:nvPr/>
        </p:nvSpPr>
        <p:spPr>
          <a:xfrm>
            <a:off x="3782190" y="3438525"/>
            <a:ext cx="1811714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电能转化为动能</a:t>
            </a:r>
          </a:p>
        </p:txBody>
      </p:sp>
      <p:pic>
        <p:nvPicPr>
          <p:cNvPr id="48134" name="图片 48133" descr="218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3" r="17026"/>
          <a:stretch>
            <a:fillRect/>
          </a:stretch>
        </p:blipFill>
        <p:spPr>
          <a:xfrm>
            <a:off x="6188441" y="1006078"/>
            <a:ext cx="1453727" cy="25384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13434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9153" descr="各种电热器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64"/>
          <a:stretch>
            <a:fillRect/>
          </a:stretch>
        </p:blipFill>
        <p:spPr>
          <a:xfrm>
            <a:off x="1878330" y="1113235"/>
            <a:ext cx="5871916" cy="325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49154"/>
          <p:cNvSpPr txBox="1">
            <a:spLocks noChangeArrowheads="1"/>
          </p:cNvSpPr>
          <p:nvPr/>
        </p:nvSpPr>
        <p:spPr bwMode="auto">
          <a:xfrm>
            <a:off x="1716805" y="713185"/>
            <a:ext cx="305943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各种电热器：把</a:t>
            </a: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电能转化为热能</a:t>
            </a:r>
            <a:r>
              <a:rPr kumimoji="0" lang="zh-CN" altLang="en-US" sz="149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149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8549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20032281044_50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4636" y="515541"/>
            <a:ext cx="2152086" cy="16311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20048615643125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281" y="2843212"/>
            <a:ext cx="1850414" cy="200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5" descr="20045282346317850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9099" y="504826"/>
            <a:ext cx="2109329" cy="15966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u=2511945474,781095974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6159" y="2950369"/>
            <a:ext cx="1902672" cy="19073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w0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56296" y="2895599"/>
            <a:ext cx="2167525" cy="19454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文本框 3078"/>
          <p:cNvSpPr txBox="1"/>
          <p:nvPr/>
        </p:nvSpPr>
        <p:spPr>
          <a:xfrm>
            <a:off x="2633698" y="2171701"/>
            <a:ext cx="153924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</a:t>
            </a:r>
            <a:r>
              <a:rPr lang="en-US" altLang="zh-CN" sz="1495" dirty="0">
                <a:latin typeface="Times New Roman" panose="02020603050405020304" charset="0"/>
              </a:rPr>
              <a:t>→</a:t>
            </a:r>
            <a:r>
              <a:rPr lang="zh-CN" altLang="en-US" sz="1495" dirty="0">
                <a:latin typeface="Times New Roman" panose="02020603050405020304" charset="0"/>
              </a:rPr>
              <a:t>动能</a:t>
            </a:r>
          </a:p>
        </p:txBody>
      </p:sp>
      <p:sp>
        <p:nvSpPr>
          <p:cNvPr id="3080" name="文本框 3079"/>
          <p:cNvSpPr txBox="1"/>
          <p:nvPr/>
        </p:nvSpPr>
        <p:spPr>
          <a:xfrm>
            <a:off x="5769187" y="2171701"/>
            <a:ext cx="153924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</a:t>
            </a:r>
            <a:r>
              <a:rPr lang="en-US" altLang="zh-CN" sz="1495" dirty="0">
                <a:latin typeface="Times New Roman" panose="02020603050405020304" charset="0"/>
              </a:rPr>
              <a:t>→</a:t>
            </a:r>
            <a:r>
              <a:rPr lang="zh-CN" altLang="en-US" sz="1495" dirty="0">
                <a:latin typeface="Times New Roman" panose="02020603050405020304" charset="0"/>
              </a:rPr>
              <a:t>动能</a:t>
            </a:r>
          </a:p>
        </p:txBody>
      </p:sp>
      <p:sp>
        <p:nvSpPr>
          <p:cNvPr id="3081" name="文本框 3080"/>
          <p:cNvSpPr txBox="1"/>
          <p:nvPr/>
        </p:nvSpPr>
        <p:spPr>
          <a:xfrm>
            <a:off x="2063609" y="4800601"/>
            <a:ext cx="153924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</a:t>
            </a:r>
            <a:r>
              <a:rPr lang="en-US" altLang="zh-CN" sz="1495" dirty="0">
                <a:latin typeface="Times New Roman" panose="02020603050405020304" charset="0"/>
              </a:rPr>
              <a:t>→</a:t>
            </a:r>
            <a:r>
              <a:rPr lang="zh-CN" altLang="en-US" sz="1495" dirty="0">
                <a:latin typeface="Times New Roman" panose="02020603050405020304" charset="0"/>
              </a:rPr>
              <a:t>动能</a:t>
            </a:r>
          </a:p>
        </p:txBody>
      </p:sp>
      <p:sp>
        <p:nvSpPr>
          <p:cNvPr id="3082" name="文本框 3081"/>
          <p:cNvSpPr txBox="1"/>
          <p:nvPr/>
        </p:nvSpPr>
        <p:spPr>
          <a:xfrm>
            <a:off x="4194316" y="4800601"/>
            <a:ext cx="153924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</a:t>
            </a:r>
            <a:r>
              <a:rPr lang="en-US" altLang="zh-CN" sz="1495" dirty="0">
                <a:latin typeface="Times New Roman" panose="02020603050405020304" charset="0"/>
              </a:rPr>
              <a:t>→</a:t>
            </a:r>
            <a:r>
              <a:rPr lang="zh-CN" altLang="en-US" sz="1495" dirty="0">
                <a:latin typeface="Times New Roman" panose="02020603050405020304" charset="0"/>
              </a:rPr>
              <a:t>热能</a:t>
            </a:r>
          </a:p>
        </p:txBody>
      </p:sp>
      <p:sp>
        <p:nvSpPr>
          <p:cNvPr id="3083" name="文本框 3082"/>
          <p:cNvSpPr txBox="1"/>
          <p:nvPr/>
        </p:nvSpPr>
        <p:spPr>
          <a:xfrm>
            <a:off x="6168249" y="4800601"/>
            <a:ext cx="1539240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Times New Roman" panose="02020603050405020304" charset="0"/>
              </a:rPr>
              <a:t>电能</a:t>
            </a:r>
            <a:r>
              <a:rPr lang="en-US" altLang="zh-CN" sz="1495" dirty="0">
                <a:latin typeface="Times New Roman" panose="02020603050405020304" charset="0"/>
              </a:rPr>
              <a:t>→</a:t>
            </a:r>
            <a:r>
              <a:rPr lang="zh-CN" altLang="en-US" sz="1495" dirty="0">
                <a:latin typeface="Times New Roman" panose="02020603050405020304" charset="0"/>
              </a:rPr>
              <a:t>动能</a:t>
            </a:r>
          </a:p>
        </p:txBody>
      </p:sp>
      <p:sp>
        <p:nvSpPr>
          <p:cNvPr id="20492" name="文本框 3083"/>
          <p:cNvSpPr txBox="1"/>
          <p:nvPr/>
        </p:nvSpPr>
        <p:spPr>
          <a:xfrm>
            <a:off x="1317823" y="571501"/>
            <a:ext cx="507062" cy="26289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025EAA"/>
                </a:solidFill>
                <a:latin typeface="Times New Roman" panose="02020603050405020304" charset="0"/>
                <a:ea typeface="华文行楷" pitchFamily="2" charset="-122"/>
              </a:rPr>
              <a:t>电能有什么用途？</a:t>
            </a:r>
          </a:p>
        </p:txBody>
      </p:sp>
    </p:spTree>
    <p:extLst>
      <p:ext uri="{BB962C8B-B14F-4D97-AF65-F5344CB8AC3E}">
        <p14:creationId xmlns:p14="http://schemas.microsoft.com/office/powerpoint/2010/main" val="2117390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1" grpId="0"/>
      <p:bldP spid="3082" grpId="0"/>
      <p:bldP spid="308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2930</Words>
  <Application>Microsoft Office PowerPoint</Application>
  <PresentationFormat>全屏显示(16:9)</PresentationFormat>
  <Paragraphs>288</Paragraphs>
  <Slides>48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Office 主题</vt:lpstr>
      <vt:lpstr>Microsoft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新式电能表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电功：</vt:lpstr>
      <vt:lpstr>PowerPoint 演示文稿</vt:lpstr>
      <vt:lpstr>PowerPoint 演示文稿</vt:lpstr>
      <vt:lpstr>PowerPoint 演示文稿</vt:lpstr>
      <vt:lpstr>探究：影响电流做功的因素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2020-08-24T01:03:12Z</dcterms:created>
  <dcterms:modified xsi:type="dcterms:W3CDTF">2020-08-24T06:56:37Z</dcterms:modified>
</cp:coreProperties>
</file>